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Alfa Slab One" pitchFamily="2" charset="77"/>
      <p:regular r:id="rId40"/>
    </p:embeddedFont>
    <p:embeddedFont>
      <p:font typeface="Calibri" panose="020F0502020204030204" pitchFamily="34" charset="0"/>
      <p:regular r:id="rId41"/>
      <p:bold r:id="rId42"/>
      <p:italic r:id="rId43"/>
      <p:boldItalic r:id="rId44"/>
    </p:embeddedFont>
    <p:embeddedFont>
      <p:font typeface="Cambria" panose="02040503050406030204" pitchFamily="18" charset="0"/>
      <p:regular r:id="rId45"/>
      <p:bold r:id="rId46"/>
      <p:italic r:id="rId47"/>
      <p:boldItalic r:id="rId48"/>
    </p:embeddedFont>
    <p:embeddedFont>
      <p:font typeface="Proxima Nova" panose="02000506030000020004"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rygQLVyaER03YhQLLi5yFW2n8Y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9"/>
  </p:normalViewPr>
  <p:slideViewPr>
    <p:cSldViewPr snapToGrid="0">
      <p:cViewPr varScale="1">
        <p:scale>
          <a:sx n="139" d="100"/>
          <a:sy n="139" d="100"/>
        </p:scale>
        <p:origin x="8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f504bf7e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f504bf7e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Garrett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 – why we will be showing both Mac and Windows. Versions are very different.</a:t>
            </a:r>
            <a:endParaRPr/>
          </a:p>
          <a:p>
            <a:pPr marL="0" lvl="0" indent="0" algn="l" rtl="0">
              <a:lnSpc>
                <a:spcPct val="100000"/>
              </a:lnSpc>
              <a:spcBef>
                <a:spcPts val="0"/>
              </a:spcBef>
              <a:spcAft>
                <a:spcPts val="0"/>
              </a:spcAft>
              <a:buSzPts val="1100"/>
              <a:buNone/>
            </a:pPr>
            <a:r>
              <a:rPr lang="en"/>
              <a:t>But also, you should know this! When you need to send an NVivo file to someone else, save it as a .QDPX file. We will talk about this more later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cxnSp>
        <p:nvCxnSpPr>
          <p:cNvPr id="12" name="Google Shape;12;p41"/>
          <p:cNvCxnSpPr/>
          <p:nvPr/>
        </p:nvCxnSpPr>
        <p:spPr>
          <a:xfrm>
            <a:off x="4278300" y="2350188"/>
            <a:ext cx="587400" cy="0"/>
          </a:xfrm>
          <a:prstGeom prst="straightConnector1">
            <a:avLst/>
          </a:prstGeom>
          <a:noFill/>
          <a:ln w="76200" cap="flat" cmpd="sng">
            <a:solidFill>
              <a:srgbClr val="FF9900"/>
            </a:solidFill>
            <a:prstDash val="solid"/>
            <a:round/>
            <a:headEnd type="none" w="sm" len="sm"/>
            <a:tailEnd type="none" w="sm" len="sm"/>
          </a:ln>
        </p:spPr>
      </p:cxnSp>
      <p:sp>
        <p:nvSpPr>
          <p:cNvPr id="13" name="Google Shape;13;p41"/>
          <p:cNvSpPr txBox="1">
            <a:spLocks noGrp="1"/>
          </p:cNvSpPr>
          <p:nvPr>
            <p:ph type="ctrTitle"/>
          </p:nvPr>
        </p:nvSpPr>
        <p:spPr>
          <a:xfrm>
            <a:off x="311700" y="222675"/>
            <a:ext cx="8520600" cy="195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400"/>
              <a:buNone/>
              <a:defRPr sz="5400" b="1"/>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4" name="Google Shape;14;p41"/>
          <p:cNvSpPr txBox="1">
            <a:spLocks noGrp="1"/>
          </p:cNvSpPr>
          <p:nvPr>
            <p:ph type="subTitle" idx="1"/>
          </p:nvPr>
        </p:nvSpPr>
        <p:spPr>
          <a:xfrm>
            <a:off x="311700" y="3165823"/>
            <a:ext cx="8520600" cy="73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5" name="Google Shape;1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41"/>
          <p:cNvSpPr txBox="1"/>
          <p:nvPr/>
        </p:nvSpPr>
        <p:spPr>
          <a:xfrm>
            <a:off x="5983800" y="4619450"/>
            <a:ext cx="3160200" cy="591900"/>
          </a:xfrm>
          <a:prstGeom prst="rect">
            <a:avLst/>
          </a:prstGeom>
          <a:solidFill>
            <a:srgbClr val="F4CC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Cambria"/>
                <a:ea typeface="Cambria"/>
                <a:cs typeface="Cambria"/>
                <a:sym typeface="Cambria"/>
              </a:rPr>
              <a:t>Feel free to ask questions at any point during the presentation!</a:t>
            </a:r>
            <a:endParaRPr sz="1400" b="0" i="1" u="none" strike="noStrike" cap="none">
              <a:solidFill>
                <a:srgbClr val="000000"/>
              </a:solidFill>
              <a:latin typeface="Cambria"/>
              <a:ea typeface="Cambria"/>
              <a:cs typeface="Cambria"/>
              <a:sym typeface="Cambr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50"/>
          <p:cNvSpPr txBox="1">
            <a:spLocks noGrp="1"/>
          </p:cNvSpPr>
          <p:nvPr>
            <p:ph type="title" hasCustomPrompt="1"/>
          </p:nvPr>
        </p:nvSpPr>
        <p:spPr>
          <a:xfrm>
            <a:off x="311700" y="1167925"/>
            <a:ext cx="8520600" cy="198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51" name="Google Shape;51;p50"/>
          <p:cNvSpPr txBox="1">
            <a:spLocks noGrp="1"/>
          </p:cNvSpPr>
          <p:nvPr>
            <p:ph type="body" idx="1"/>
          </p:nvPr>
        </p:nvSpPr>
        <p:spPr>
          <a:xfrm>
            <a:off x="311700" y="3224250"/>
            <a:ext cx="8520600" cy="1071600"/>
          </a:xfrm>
          <a:prstGeom prst="rect">
            <a:avLst/>
          </a:prstGeom>
          <a:noFill/>
          <a:ln>
            <a:noFill/>
          </a:ln>
        </p:spPr>
        <p:txBody>
          <a:bodyPr spcFirstLastPara="1" wrap="square" lIns="91425" tIns="91425" rIns="91425" bIns="91425" anchor="t" anchorCtr="0">
            <a:noAutofit/>
          </a:bodyPr>
          <a:lstStyle>
            <a:lvl1pPr marL="457200" lvl="0" indent="-381000" algn="ctr">
              <a:lnSpc>
                <a:spcPct val="115000"/>
              </a:lnSpc>
              <a:spcBef>
                <a:spcPts val="0"/>
              </a:spcBef>
              <a:spcAft>
                <a:spcPts val="0"/>
              </a:spcAft>
              <a:buSzPts val="2400"/>
              <a:buChar char="●"/>
              <a:defRPr/>
            </a:lvl1pPr>
            <a:lvl2pPr marL="914400" lvl="1" indent="-355600" algn="ctr">
              <a:lnSpc>
                <a:spcPct val="115000"/>
              </a:lnSpc>
              <a:spcBef>
                <a:spcPts val="1600"/>
              </a:spcBef>
              <a:spcAft>
                <a:spcPts val="0"/>
              </a:spcAft>
              <a:buSzPts val="2000"/>
              <a:buChar char="○"/>
              <a:defRPr/>
            </a:lvl2pPr>
            <a:lvl3pPr marL="1371600" lvl="2" indent="-342900" algn="ctr">
              <a:lnSpc>
                <a:spcPct val="115000"/>
              </a:lnSpc>
              <a:spcBef>
                <a:spcPts val="1600"/>
              </a:spcBef>
              <a:spcAft>
                <a:spcPts val="0"/>
              </a:spcAft>
              <a:buSzPts val="18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2" name="Google Shape;52;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2"/>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 name="Google Shape;19;p42"/>
          <p:cNvSpPr txBox="1">
            <a:spLocks noGrp="1"/>
          </p:cNvSpPr>
          <p:nvPr>
            <p:ph type="body" idx="1"/>
          </p:nvPr>
        </p:nvSpPr>
        <p:spPr>
          <a:xfrm>
            <a:off x="311700" y="1028575"/>
            <a:ext cx="8520600" cy="3416400"/>
          </a:xfrm>
          <a:prstGeom prst="rect">
            <a:avLst/>
          </a:prstGeom>
          <a:noFill/>
          <a:ln>
            <a:noFill/>
          </a:ln>
        </p:spPr>
        <p:txBody>
          <a:bodyPr spcFirstLastPara="1" wrap="square" lIns="91425" tIns="91425" rIns="91425" bIns="91425" anchor="t" anchorCtr="0">
            <a:noAutofit/>
          </a:bodyPr>
          <a:lstStyle>
            <a:lvl1pPr marL="457200" lvl="0" indent="-381000" algn="l">
              <a:lnSpc>
                <a:spcPct val="115000"/>
              </a:lnSpc>
              <a:spcBef>
                <a:spcPts val="0"/>
              </a:spcBef>
              <a:spcAft>
                <a:spcPts val="0"/>
              </a:spcAft>
              <a:buSzPts val="2400"/>
              <a:buChar char="●"/>
              <a:defRPr/>
            </a:lvl1pPr>
            <a:lvl2pPr marL="914400" lvl="1" indent="-355600" algn="l">
              <a:lnSpc>
                <a:spcPct val="115000"/>
              </a:lnSpc>
              <a:spcBef>
                <a:spcPts val="1600"/>
              </a:spcBef>
              <a:spcAft>
                <a:spcPts val="0"/>
              </a:spcAft>
              <a:buSzPts val="2000"/>
              <a:buChar char="○"/>
              <a:defRPr/>
            </a:lvl2pPr>
            <a:lvl3pPr marL="1371600" lvl="2" indent="-342900" algn="l">
              <a:lnSpc>
                <a:spcPct val="115000"/>
              </a:lnSpc>
              <a:spcBef>
                <a:spcPts val="1600"/>
              </a:spcBef>
              <a:spcAft>
                <a:spcPts val="0"/>
              </a:spcAft>
              <a:buSzPts val="18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 name="Google Shape;23;p4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6"/>
        <p:cNvGrpSpPr/>
        <p:nvPr/>
      </p:nvGrpSpPr>
      <p:grpSpPr>
        <a:xfrm>
          <a:off x="0" y="0"/>
          <a:ext cx="0" cy="0"/>
          <a:chOff x="0" y="0"/>
          <a:chExt cx="0" cy="0"/>
        </a:xfrm>
      </p:grpSpPr>
      <p:sp>
        <p:nvSpPr>
          <p:cNvPr id="27" name="Google Shape;27;p44"/>
          <p:cNvSpPr txBox="1">
            <a:spLocks noGrp="1"/>
          </p:cNvSpPr>
          <p:nvPr>
            <p:ph type="title"/>
          </p:nvPr>
        </p:nvSpPr>
        <p:spPr>
          <a:xfrm>
            <a:off x="311700" y="2480550"/>
            <a:ext cx="8114400" cy="244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a:endParaRPr/>
          </a:p>
        </p:txBody>
      </p:sp>
      <p:sp>
        <p:nvSpPr>
          <p:cNvPr id="28" name="Google Shape;2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45"/>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1" name="Google Shape;31;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46"/>
          <p:cNvSpPr txBox="1">
            <a:spLocks noGrp="1"/>
          </p:cNvSpPr>
          <p:nvPr>
            <p:ph type="title"/>
          </p:nvPr>
        </p:nvSpPr>
        <p:spPr>
          <a:xfrm>
            <a:off x="311700" y="6318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46"/>
          <p:cNvSpPr txBox="1">
            <a:spLocks noGrp="1"/>
          </p:cNvSpPr>
          <p:nvPr>
            <p:ph type="body" idx="1"/>
          </p:nvPr>
        </p:nvSpPr>
        <p:spPr>
          <a:xfrm>
            <a:off x="311700" y="1490875"/>
            <a:ext cx="2808000" cy="30780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6"/>
        <p:cNvGrpSpPr/>
        <p:nvPr/>
      </p:nvGrpSpPr>
      <p:grpSpPr>
        <a:xfrm>
          <a:off x="0" y="0"/>
          <a:ext cx="0" cy="0"/>
          <a:chOff x="0" y="0"/>
          <a:chExt cx="0" cy="0"/>
        </a:xfrm>
      </p:grpSpPr>
      <p:sp>
        <p:nvSpPr>
          <p:cNvPr id="37" name="Google Shape;37;p47"/>
          <p:cNvSpPr txBox="1">
            <a:spLocks noGrp="1"/>
          </p:cNvSpPr>
          <p:nvPr>
            <p:ph type="title"/>
          </p:nvPr>
        </p:nvSpPr>
        <p:spPr>
          <a:xfrm>
            <a:off x="490250" y="526350"/>
            <a:ext cx="5683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8" name="Google Shape;38;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48"/>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 name="Google Shape;41;p4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48"/>
          <p:cNvSpPr txBox="1">
            <a:spLocks noGrp="1"/>
          </p:cNvSpPr>
          <p:nvPr>
            <p:ph type="title"/>
          </p:nvPr>
        </p:nvSpPr>
        <p:spPr>
          <a:xfrm>
            <a:off x="265500" y="1375599"/>
            <a:ext cx="4045200" cy="155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43" name="Google Shape;43;p48"/>
          <p:cNvSpPr txBox="1">
            <a:spLocks noGrp="1"/>
          </p:cNvSpPr>
          <p:nvPr>
            <p:ph type="subTitle" idx="1"/>
          </p:nvPr>
        </p:nvSpPr>
        <p:spPr>
          <a:xfrm>
            <a:off x="265500" y="2981125"/>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4" name="Google Shape;44;p48"/>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81000" algn="l">
              <a:lnSpc>
                <a:spcPct val="115000"/>
              </a:lnSpc>
              <a:spcBef>
                <a:spcPts val="0"/>
              </a:spcBef>
              <a:spcAft>
                <a:spcPts val="0"/>
              </a:spcAft>
              <a:buClr>
                <a:schemeClr val="lt1"/>
              </a:buClr>
              <a:buSzPts val="2400"/>
              <a:buChar char="●"/>
              <a:defRPr>
                <a:solidFill>
                  <a:schemeClr val="lt1"/>
                </a:solidFill>
              </a:defRPr>
            </a:lvl1pPr>
            <a:lvl2pPr marL="914400" lvl="1" indent="-355600" algn="l">
              <a:lnSpc>
                <a:spcPct val="115000"/>
              </a:lnSpc>
              <a:spcBef>
                <a:spcPts val="1600"/>
              </a:spcBef>
              <a:spcAft>
                <a:spcPts val="0"/>
              </a:spcAft>
              <a:buClr>
                <a:schemeClr val="lt1"/>
              </a:buClr>
              <a:buSzPts val="2000"/>
              <a:buChar char="○"/>
              <a:defRPr>
                <a:solidFill>
                  <a:schemeClr val="lt1"/>
                </a:solidFill>
              </a:defRPr>
            </a:lvl2pPr>
            <a:lvl3pPr marL="1371600" lvl="2" indent="-342900" algn="l">
              <a:lnSpc>
                <a:spcPct val="115000"/>
              </a:lnSpc>
              <a:spcBef>
                <a:spcPts val="1600"/>
              </a:spcBef>
              <a:spcAft>
                <a:spcPts val="0"/>
              </a:spcAft>
              <a:buClr>
                <a:schemeClr val="lt1"/>
              </a:buClr>
              <a:buSzPts val="18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5" name="Google Shape;4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49"/>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8" name="Google Shape;48;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ED0E0E"/>
              </a:buClr>
              <a:buSzPts val="3600"/>
              <a:buFont typeface="Cambria"/>
              <a:buNone/>
              <a:defRPr sz="3600" b="1" i="0" u="none" strike="noStrike" cap="none">
                <a:solidFill>
                  <a:srgbClr val="ED0E0E"/>
                </a:solidFill>
                <a:latin typeface="Cambria"/>
                <a:ea typeface="Cambria"/>
                <a:cs typeface="Cambria"/>
                <a:sym typeface="Cambria"/>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endParaRPr/>
          </a:p>
        </p:txBody>
      </p:sp>
      <p:sp>
        <p:nvSpPr>
          <p:cNvPr id="7" name="Google Shape;7;p40"/>
          <p:cNvSpPr txBox="1">
            <a:spLocks noGrp="1"/>
          </p:cNvSpPr>
          <p:nvPr>
            <p:ph type="body" idx="1"/>
          </p:nvPr>
        </p:nvSpPr>
        <p:spPr>
          <a:xfrm>
            <a:off x="311700" y="863550"/>
            <a:ext cx="8520600" cy="34164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15000"/>
              </a:lnSpc>
              <a:spcBef>
                <a:spcPts val="0"/>
              </a:spcBef>
              <a:spcAft>
                <a:spcPts val="0"/>
              </a:spcAft>
              <a:buClr>
                <a:schemeClr val="dk2"/>
              </a:buClr>
              <a:buSzPts val="2400"/>
              <a:buFont typeface="Cambria"/>
              <a:buChar char="●"/>
              <a:defRPr sz="2400" b="0" i="0" u="none" strike="noStrike" cap="none">
                <a:solidFill>
                  <a:schemeClr val="dk2"/>
                </a:solidFill>
                <a:latin typeface="Cambria"/>
                <a:ea typeface="Cambria"/>
                <a:cs typeface="Cambria"/>
                <a:sym typeface="Cambria"/>
              </a:defRPr>
            </a:lvl1pPr>
            <a:lvl2pPr marL="914400" marR="0" lvl="1" indent="-355600" algn="l" rtl="0">
              <a:lnSpc>
                <a:spcPct val="115000"/>
              </a:lnSpc>
              <a:spcBef>
                <a:spcPts val="1600"/>
              </a:spcBef>
              <a:spcAft>
                <a:spcPts val="0"/>
              </a:spcAft>
              <a:buClr>
                <a:schemeClr val="dk2"/>
              </a:buClr>
              <a:buSzPts val="2000"/>
              <a:buFont typeface="Cambria"/>
              <a:buChar char="○"/>
              <a:defRPr sz="2000" b="0" i="0" u="none" strike="noStrike" cap="none">
                <a:solidFill>
                  <a:schemeClr val="dk2"/>
                </a:solidFill>
                <a:latin typeface="Cambria"/>
                <a:ea typeface="Cambria"/>
                <a:cs typeface="Cambria"/>
                <a:sym typeface="Cambria"/>
              </a:defRPr>
            </a:lvl2pPr>
            <a:lvl3pPr marL="1371600" marR="0" lvl="2" indent="-342900" algn="l" rtl="0">
              <a:lnSpc>
                <a:spcPct val="115000"/>
              </a:lnSpc>
              <a:spcBef>
                <a:spcPts val="1600"/>
              </a:spcBef>
              <a:spcAft>
                <a:spcPts val="0"/>
              </a:spcAft>
              <a:buClr>
                <a:schemeClr val="dk2"/>
              </a:buClr>
              <a:buSzPts val="1800"/>
              <a:buFont typeface="Cambria"/>
              <a:buChar char="■"/>
              <a:defRPr sz="1800" b="0" i="0" u="none" strike="noStrike" cap="none">
                <a:solidFill>
                  <a:schemeClr val="dk2"/>
                </a:solidFill>
                <a:latin typeface="Cambria"/>
                <a:ea typeface="Cambria"/>
                <a:cs typeface="Cambria"/>
                <a:sym typeface="Cambria"/>
              </a:defRPr>
            </a:lvl3pPr>
            <a:lvl4pPr marL="1828800" marR="0" lvl="3" indent="-317500" algn="l" rtl="0">
              <a:lnSpc>
                <a:spcPct val="115000"/>
              </a:lnSpc>
              <a:spcBef>
                <a:spcPts val="1600"/>
              </a:spcBef>
              <a:spcAft>
                <a:spcPts val="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4pPr>
            <a:lvl5pPr marL="2286000" marR="0" lvl="4" indent="-317500" algn="l" rtl="0">
              <a:lnSpc>
                <a:spcPct val="115000"/>
              </a:lnSpc>
              <a:spcBef>
                <a:spcPts val="1600"/>
              </a:spcBef>
              <a:spcAft>
                <a:spcPts val="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5pPr>
            <a:lvl6pPr marL="2743200" marR="0" lvl="5" indent="-317500" algn="l" rtl="0">
              <a:lnSpc>
                <a:spcPct val="115000"/>
              </a:lnSpc>
              <a:spcBef>
                <a:spcPts val="1600"/>
              </a:spcBef>
              <a:spcAft>
                <a:spcPts val="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6pPr>
            <a:lvl7pPr marL="3200400" marR="0" lvl="6" indent="-317500" algn="l" rtl="0">
              <a:lnSpc>
                <a:spcPct val="115000"/>
              </a:lnSpc>
              <a:spcBef>
                <a:spcPts val="1600"/>
              </a:spcBef>
              <a:spcAft>
                <a:spcPts val="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7pPr>
            <a:lvl8pPr marL="3657600" marR="0" lvl="7" indent="-317500" algn="l" rtl="0">
              <a:lnSpc>
                <a:spcPct val="115000"/>
              </a:lnSpc>
              <a:spcBef>
                <a:spcPts val="1600"/>
              </a:spcBef>
              <a:spcAft>
                <a:spcPts val="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8pPr>
            <a:lvl9pPr marL="4114800" marR="0" lvl="8" indent="-317500" algn="l" rtl="0">
              <a:lnSpc>
                <a:spcPct val="115000"/>
              </a:lnSpc>
              <a:spcBef>
                <a:spcPts val="1600"/>
              </a:spcBef>
              <a:spcAft>
                <a:spcPts val="1600"/>
              </a:spcAft>
              <a:buClr>
                <a:schemeClr val="dk2"/>
              </a:buClr>
              <a:buSzPts val="1400"/>
              <a:buFont typeface="Cambria"/>
              <a:buChar char="■"/>
              <a:defRPr sz="1400" b="0" i="0" u="none" strike="noStrike" cap="none">
                <a:solidFill>
                  <a:schemeClr val="dk2"/>
                </a:solidFill>
                <a:latin typeface="Cambria"/>
                <a:ea typeface="Cambria"/>
                <a:cs typeface="Cambria"/>
                <a:sym typeface="Cambria"/>
              </a:defRPr>
            </a:lvl9pPr>
          </a:lstStyle>
          <a:p>
            <a:endParaRPr/>
          </a:p>
        </p:txBody>
      </p:sp>
      <p:sp>
        <p:nvSpPr>
          <p:cNvPr id="8" name="Google Shape;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40"/>
          <p:cNvPicPr preferRelativeResize="0"/>
          <p:nvPr/>
        </p:nvPicPr>
        <p:blipFill rotWithShape="1">
          <a:blip r:embed="rId13">
            <a:alphaModFix/>
          </a:blip>
          <a:srcRect/>
          <a:stretch/>
        </p:blipFill>
        <p:spPr>
          <a:xfrm>
            <a:off x="0" y="4573674"/>
            <a:ext cx="3686446" cy="572700"/>
          </a:xfrm>
          <a:prstGeom prst="rect">
            <a:avLst/>
          </a:prstGeom>
          <a:noFill/>
          <a:ln>
            <a:noFill/>
          </a:ln>
        </p:spPr>
      </p:pic>
      <p:sp>
        <p:nvSpPr>
          <p:cNvPr id="10" name="Google Shape;10;p40"/>
          <p:cNvSpPr txBox="1"/>
          <p:nvPr/>
        </p:nvSpPr>
        <p:spPr>
          <a:xfrm>
            <a:off x="5983800" y="4564075"/>
            <a:ext cx="3160200" cy="591900"/>
          </a:xfrm>
          <a:prstGeom prst="rect">
            <a:avLst/>
          </a:prstGeom>
          <a:solidFill>
            <a:srgbClr val="F4CC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Cambria"/>
                <a:ea typeface="Cambria"/>
                <a:cs typeface="Cambria"/>
                <a:sym typeface="Cambria"/>
              </a:rPr>
              <a:t>Feel free to ask questions at any point during the presentation!</a:t>
            </a:r>
            <a:endParaRPr sz="1400" b="0" i="1" u="none" strike="noStrike" cap="none">
              <a:solidFill>
                <a:srgbClr val="000000"/>
              </a:solidFill>
              <a:latin typeface="Cambria"/>
              <a:ea typeface="Cambria"/>
              <a:cs typeface="Cambria"/>
              <a:sym typeface="Cambria"/>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t.ly/diti-spring2022-singe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hyperlink" Target="http://help-nv11.qsrinternational.com/desktop/concepts/about_cases.ht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help-nv11.qsrinternational.com/desktop/concepts/about_charts.htm" TargetMode="External"/><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help-nv11.qsrinternational.com/desktop/concepts/About_comparison_diagrams.htm" TargetMode="External"/><Relationship Id="rId5" Type="http://schemas.openxmlformats.org/officeDocument/2006/relationships/hyperlink" Target="http://help-nv11.qsrinternational.com/desktop/concepts/About_explore_diagrams.htm" TargetMode="External"/><Relationship Id="rId4" Type="http://schemas.openxmlformats.org/officeDocument/2006/relationships/hyperlink" Target="http://help-nv11.qsrinternational.com/desktop/concepts/about_hierarchy_charts.ht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bit.ly/diti-spring2022-singer"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mailto:nulab.info@gmail.com" TargetMode="External"/><Relationship Id="rId4" Type="http://schemas.openxmlformats.org/officeDocument/2006/relationships/hyperlink" Target="https://calendly.com/diti-n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ctrTitle"/>
          </p:nvPr>
        </p:nvSpPr>
        <p:spPr>
          <a:xfrm>
            <a:off x="126000" y="524050"/>
            <a:ext cx="8892000" cy="1722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400"/>
              <a:buNone/>
            </a:pPr>
            <a:r>
              <a:rPr lang="en" sz="4000" dirty="0">
                <a:solidFill>
                  <a:srgbClr val="FF0000"/>
                </a:solidFill>
              </a:rPr>
              <a:t>Introduction to NVivo: </a:t>
            </a:r>
            <a:endParaRPr sz="4000" dirty="0">
              <a:solidFill>
                <a:srgbClr val="FF0000"/>
              </a:solidFill>
            </a:endParaRPr>
          </a:p>
          <a:p>
            <a:pPr marL="0" lvl="0" indent="0" algn="ctr" rtl="0">
              <a:lnSpc>
                <a:spcPct val="100000"/>
              </a:lnSpc>
              <a:spcBef>
                <a:spcPts val="0"/>
              </a:spcBef>
              <a:spcAft>
                <a:spcPts val="0"/>
              </a:spcAft>
              <a:buSzPts val="5400"/>
              <a:buNone/>
            </a:pPr>
            <a:r>
              <a:rPr lang="en" sz="4000" dirty="0">
                <a:solidFill>
                  <a:srgbClr val="FF0000"/>
                </a:solidFill>
              </a:rPr>
              <a:t>Qualitative Coding for Text Analysis</a:t>
            </a:r>
            <a:endParaRPr sz="3500" dirty="0">
              <a:solidFill>
                <a:srgbClr val="FF0000"/>
              </a:solidFill>
              <a:latin typeface="Cambria"/>
              <a:ea typeface="Cambria"/>
              <a:cs typeface="Cambria"/>
              <a:sym typeface="Cambria"/>
            </a:endParaRPr>
          </a:p>
        </p:txBody>
      </p:sp>
      <p:sp>
        <p:nvSpPr>
          <p:cNvPr id="60" name="Google Shape;60;p1"/>
          <p:cNvSpPr txBox="1"/>
          <p:nvPr/>
        </p:nvSpPr>
        <p:spPr>
          <a:xfrm>
            <a:off x="5983800" y="4619450"/>
            <a:ext cx="3160200" cy="591900"/>
          </a:xfrm>
          <a:prstGeom prst="rect">
            <a:avLst/>
          </a:prstGeom>
          <a:solidFill>
            <a:srgbClr val="F4CC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Cambria"/>
                <a:ea typeface="Cambria"/>
                <a:cs typeface="Cambria"/>
                <a:sym typeface="Cambria"/>
              </a:rPr>
              <a:t>Feel free to ask questions at any point during the presentation!</a:t>
            </a:r>
            <a:endParaRPr sz="1400" b="0" i="1" u="none" strike="noStrike" cap="none">
              <a:solidFill>
                <a:srgbClr val="000000"/>
              </a:solidFill>
              <a:latin typeface="Cambria"/>
              <a:ea typeface="Cambria"/>
              <a:cs typeface="Cambria"/>
              <a:sym typeface="Cambria"/>
            </a:endParaRPr>
          </a:p>
        </p:txBody>
      </p:sp>
      <p:sp>
        <p:nvSpPr>
          <p:cNvPr id="61" name="Google Shape;61;p1"/>
          <p:cNvSpPr txBox="1">
            <a:spLocks noGrp="1"/>
          </p:cNvSpPr>
          <p:nvPr>
            <p:ph type="subTitle" idx="1"/>
          </p:nvPr>
        </p:nvSpPr>
        <p:spPr>
          <a:xfrm>
            <a:off x="1260950" y="2419350"/>
            <a:ext cx="6622200" cy="17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2200" b="1" dirty="0"/>
              <a:t>Taught by Yana </a:t>
            </a:r>
            <a:r>
              <a:rPr lang="en" sz="2200" b="1" dirty="0" err="1"/>
              <a:t>Mommadova</a:t>
            </a:r>
            <a:r>
              <a:rPr lang="en" sz="2200" b="1" dirty="0"/>
              <a:t> </a:t>
            </a:r>
            <a:endParaRPr sz="2200" b="1" dirty="0"/>
          </a:p>
          <a:p>
            <a:pPr marL="0" lvl="0" indent="0" algn="ctr" rtl="0">
              <a:lnSpc>
                <a:spcPct val="100000"/>
              </a:lnSpc>
              <a:spcBef>
                <a:spcPts val="0"/>
              </a:spcBef>
              <a:spcAft>
                <a:spcPts val="0"/>
              </a:spcAft>
              <a:buSzPts val="2400"/>
              <a:buNone/>
            </a:pPr>
            <a:r>
              <a:rPr lang="en" sz="2200" dirty="0"/>
              <a:t>Supported by Vaishali Kushwaha</a:t>
            </a:r>
            <a:endParaRPr sz="2200" dirty="0"/>
          </a:p>
          <a:p>
            <a:pPr marL="0" lvl="0" indent="0" algn="ctr" rtl="0">
              <a:lnSpc>
                <a:spcPct val="100000"/>
              </a:lnSpc>
              <a:spcBef>
                <a:spcPts val="0"/>
              </a:spcBef>
              <a:spcAft>
                <a:spcPts val="0"/>
              </a:spcAft>
              <a:buSzPts val="2400"/>
              <a:buNone/>
            </a:pPr>
            <a:r>
              <a:rPr lang="en" sz="2200" dirty="0"/>
              <a:t>Digital Integration Teaching Initiative</a:t>
            </a:r>
            <a:endParaRPr sz="2200" dirty="0"/>
          </a:p>
          <a:p>
            <a:pPr marL="0" lvl="0" indent="0" algn="l" rtl="0">
              <a:lnSpc>
                <a:spcPct val="100000"/>
              </a:lnSpc>
              <a:spcBef>
                <a:spcPts val="0"/>
              </a:spcBef>
              <a:spcAft>
                <a:spcPts val="0"/>
              </a:spcAft>
              <a:buSzPts val="2400"/>
              <a:buNone/>
            </a:pPr>
            <a:endParaRPr sz="2200" dirty="0"/>
          </a:p>
          <a:p>
            <a:pPr marL="0" lvl="0" indent="0" algn="ctr" rtl="0">
              <a:lnSpc>
                <a:spcPct val="100000"/>
              </a:lnSpc>
              <a:spcBef>
                <a:spcPts val="0"/>
              </a:spcBef>
              <a:spcAft>
                <a:spcPts val="0"/>
              </a:spcAft>
              <a:buSzPts val="2400"/>
              <a:buNone/>
            </a:pPr>
            <a:r>
              <a:rPr lang="en" sz="2200" dirty="0"/>
              <a:t>CRIM 6200: Criminology Capstone Project</a:t>
            </a:r>
            <a:endParaRPr sz="2200" dirty="0"/>
          </a:p>
          <a:p>
            <a:pPr marL="0" lvl="0" indent="0" algn="ctr" rtl="0">
              <a:spcBef>
                <a:spcPts val="0"/>
              </a:spcBef>
              <a:spcAft>
                <a:spcPts val="0"/>
              </a:spcAft>
              <a:buSzPts val="2400"/>
              <a:buNone/>
            </a:pPr>
            <a:r>
              <a:rPr lang="en" sz="2200" dirty="0"/>
              <a:t>Simon Singer</a:t>
            </a:r>
            <a:endParaRPr sz="2200" dirty="0"/>
          </a:p>
          <a:p>
            <a:pPr marL="0" lvl="0" indent="0" algn="ctr" rtl="0">
              <a:lnSpc>
                <a:spcPct val="100000"/>
              </a:lnSpc>
              <a:spcBef>
                <a:spcPts val="0"/>
              </a:spcBef>
              <a:spcAft>
                <a:spcPts val="0"/>
              </a:spcAft>
              <a:buSzPts val="2400"/>
              <a:buNone/>
            </a:pPr>
            <a:r>
              <a:rPr lang="en" sz="2200" dirty="0"/>
              <a:t>Spring 2022</a:t>
            </a:r>
            <a:endParaRPr sz="2200" dirty="0">
              <a:latin typeface="Cambria"/>
              <a:ea typeface="Cambria"/>
              <a:cs typeface="Cambria"/>
              <a:sym typeface="Cambria"/>
            </a:endParaRPr>
          </a:p>
          <a:p>
            <a:pPr marL="0" lvl="0" indent="0" algn="ctr" rtl="0">
              <a:lnSpc>
                <a:spcPct val="100000"/>
              </a:lnSpc>
              <a:spcBef>
                <a:spcPts val="0"/>
              </a:spcBef>
              <a:spcAft>
                <a:spcPts val="0"/>
              </a:spcAft>
              <a:buSzPts val="2400"/>
              <a:buNone/>
            </a:pPr>
            <a:endParaRPr dirty="0">
              <a:latin typeface="Cambria"/>
              <a:ea typeface="Cambria"/>
              <a:cs typeface="Cambria"/>
              <a:sym typeface="Cambria"/>
            </a:endParaRPr>
          </a:p>
          <a:p>
            <a:pPr marL="0" lvl="0" indent="0" algn="ctr" rtl="0">
              <a:lnSpc>
                <a:spcPct val="100000"/>
              </a:lnSpc>
              <a:spcBef>
                <a:spcPts val="0"/>
              </a:spcBef>
              <a:spcAft>
                <a:spcPts val="0"/>
              </a:spcAft>
              <a:buSzPts val="2400"/>
              <a:buNone/>
            </a:pPr>
            <a:endParaRPr dirty="0">
              <a:latin typeface="Cambria"/>
              <a:ea typeface="Cambria"/>
              <a:cs typeface="Cambria"/>
              <a:sym typeface="Cambria"/>
            </a:endParaRPr>
          </a:p>
          <a:p>
            <a:pPr marL="0" lvl="0" indent="0" algn="r" rtl="0">
              <a:lnSpc>
                <a:spcPct val="100000"/>
              </a:lnSpc>
              <a:spcBef>
                <a:spcPts val="0"/>
              </a:spcBef>
              <a:spcAft>
                <a:spcPts val="0"/>
              </a:spcAft>
              <a:buSzPts val="2400"/>
              <a:buNone/>
            </a:pPr>
            <a:endParaRPr sz="2400" dirty="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1"/>
          <p:cNvSpPr txBox="1">
            <a:spLocks noGrp="1"/>
          </p:cNvSpPr>
          <p:nvPr>
            <p:ph type="title"/>
          </p:nvPr>
        </p:nvSpPr>
        <p:spPr>
          <a:xfrm>
            <a:off x="155850" y="189100"/>
            <a:ext cx="8832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Anatomy of NVivo: Opening on Windows</a:t>
            </a:r>
            <a:endParaRPr/>
          </a:p>
        </p:txBody>
      </p:sp>
      <p:sp>
        <p:nvSpPr>
          <p:cNvPr id="130" name="Google Shape;130;p11"/>
          <p:cNvSpPr txBox="1"/>
          <p:nvPr/>
        </p:nvSpPr>
        <p:spPr>
          <a:xfrm>
            <a:off x="899138" y="2304900"/>
            <a:ext cx="1358700" cy="8325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recent projects you opened</a:t>
            </a:r>
            <a:endParaRPr sz="1400" b="0" i="0" u="none" strike="noStrike" cap="none">
              <a:solidFill>
                <a:srgbClr val="000000"/>
              </a:solidFill>
              <a:latin typeface="Cambria"/>
              <a:ea typeface="Cambria"/>
              <a:cs typeface="Cambria"/>
              <a:sym typeface="Cambria"/>
            </a:endParaRPr>
          </a:p>
        </p:txBody>
      </p:sp>
      <p:pic>
        <p:nvPicPr>
          <p:cNvPr id="131" name="Google Shape;131;p11"/>
          <p:cNvPicPr preferRelativeResize="0"/>
          <p:nvPr/>
        </p:nvPicPr>
        <p:blipFill rotWithShape="1">
          <a:blip r:embed="rId3">
            <a:alphaModFix/>
          </a:blip>
          <a:srcRect/>
          <a:stretch/>
        </p:blipFill>
        <p:spPr>
          <a:xfrm>
            <a:off x="2373463" y="1761525"/>
            <a:ext cx="5871400" cy="2285175"/>
          </a:xfrm>
          <a:prstGeom prst="rect">
            <a:avLst/>
          </a:prstGeom>
          <a:noFill/>
          <a:ln>
            <a:noFill/>
          </a:ln>
        </p:spPr>
      </p:pic>
      <p:sp>
        <p:nvSpPr>
          <p:cNvPr id="132" name="Google Shape;132;p11"/>
          <p:cNvSpPr txBox="1"/>
          <p:nvPr/>
        </p:nvSpPr>
        <p:spPr>
          <a:xfrm>
            <a:off x="4859488" y="1029825"/>
            <a:ext cx="2595600" cy="6111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Create a new </a:t>
            </a:r>
            <a:r>
              <a:rPr lang="en" sz="1400" b="1" i="0" u="none" strike="noStrike" cap="none">
                <a:solidFill>
                  <a:srgbClr val="000000"/>
                </a:solidFill>
                <a:latin typeface="Cambria"/>
                <a:ea typeface="Cambria"/>
                <a:cs typeface="Cambria"/>
                <a:sym typeface="Cambria"/>
              </a:rPr>
              <a:t>project</a:t>
            </a:r>
            <a:r>
              <a:rPr lang="en" sz="1400" b="0" i="0" u="none" strike="noStrike" cap="none">
                <a:solidFill>
                  <a:srgbClr val="000000"/>
                </a:solidFill>
                <a:latin typeface="Cambria"/>
                <a:ea typeface="Cambria"/>
                <a:cs typeface="Cambria"/>
                <a:sym typeface="Cambria"/>
              </a:rPr>
              <a:t> (stores all your documents, codes, etc) </a:t>
            </a:r>
            <a:endParaRPr sz="1400" b="0" i="0" u="none" strike="noStrike" cap="none">
              <a:solidFill>
                <a:srgbClr val="000000"/>
              </a:solidFill>
              <a:latin typeface="Cambria"/>
              <a:ea typeface="Cambria"/>
              <a:cs typeface="Cambria"/>
              <a:sym typeface="Cambria"/>
            </a:endParaRPr>
          </a:p>
        </p:txBody>
      </p:sp>
      <p:sp>
        <p:nvSpPr>
          <p:cNvPr id="133" name="Google Shape;133;p11"/>
          <p:cNvSpPr txBox="1"/>
          <p:nvPr/>
        </p:nvSpPr>
        <p:spPr>
          <a:xfrm>
            <a:off x="899138" y="3224475"/>
            <a:ext cx="1358700" cy="8325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Open another project that is not recent</a:t>
            </a:r>
            <a:endParaRPr sz="1400" b="0" i="0" u="none" strike="noStrike" cap="none">
              <a:solidFill>
                <a:srgbClr val="000000"/>
              </a:solidFill>
              <a:latin typeface="Cambria"/>
              <a:ea typeface="Cambria"/>
              <a:cs typeface="Cambria"/>
              <a:sym typeface="Cambria"/>
            </a:endParaRPr>
          </a:p>
        </p:txBody>
      </p:sp>
      <p:sp>
        <p:nvSpPr>
          <p:cNvPr id="134" name="Google Shape;134;p11"/>
          <p:cNvSpPr txBox="1"/>
          <p:nvPr/>
        </p:nvSpPr>
        <p:spPr>
          <a:xfrm>
            <a:off x="899138" y="1086525"/>
            <a:ext cx="1358700" cy="11313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Your version number (you should have version </a:t>
            </a:r>
            <a:r>
              <a:rPr lang="en" sz="1400" b="1" i="0" u="none" strike="noStrike" cap="none">
                <a:solidFill>
                  <a:srgbClr val="000000"/>
                </a:solidFill>
                <a:latin typeface="Cambria"/>
                <a:ea typeface="Cambria"/>
                <a:cs typeface="Cambria"/>
                <a:sym typeface="Cambria"/>
              </a:rPr>
              <a:t>11</a:t>
            </a:r>
            <a:r>
              <a:rPr lang="en" sz="1400" b="0" i="0" u="none" strike="noStrike" cap="none">
                <a:solidFill>
                  <a:srgbClr val="000000"/>
                </a:solidFill>
                <a:latin typeface="Cambria"/>
                <a:ea typeface="Cambria"/>
                <a:cs typeface="Cambria"/>
                <a:sym typeface="Cambria"/>
              </a:rPr>
              <a:t> or </a:t>
            </a:r>
            <a:r>
              <a:rPr lang="en" sz="1400" b="1" i="0" u="none" strike="noStrike" cap="none">
                <a:solidFill>
                  <a:srgbClr val="000000"/>
                </a:solidFill>
                <a:latin typeface="Cambria"/>
                <a:ea typeface="Cambria"/>
                <a:cs typeface="Cambria"/>
                <a:sym typeface="Cambria"/>
              </a:rPr>
              <a:t>12</a:t>
            </a:r>
            <a:r>
              <a:rPr lang="en" sz="1400" b="0" i="0" u="none" strike="noStrike" cap="none">
                <a:solidFill>
                  <a:srgbClr val="000000"/>
                </a:solidFill>
                <a:latin typeface="Cambria"/>
                <a:ea typeface="Cambria"/>
                <a:cs typeface="Cambria"/>
                <a:sym typeface="Cambria"/>
              </a:rPr>
              <a:t>)</a:t>
            </a:r>
            <a:endParaRPr sz="1400" b="0" i="0" u="none" strike="noStrike" cap="none">
              <a:solidFill>
                <a:srgbClr val="000000"/>
              </a:solidFill>
              <a:latin typeface="Cambria"/>
              <a:ea typeface="Cambria"/>
              <a:cs typeface="Cambria"/>
              <a:sym typeface="Cambria"/>
            </a:endParaRPr>
          </a:p>
        </p:txBody>
      </p:sp>
      <p:sp>
        <p:nvSpPr>
          <p:cNvPr id="135" name="Google Shape;135;p11"/>
          <p:cNvSpPr/>
          <p:nvPr/>
        </p:nvSpPr>
        <p:spPr>
          <a:xfrm>
            <a:off x="2410238" y="1761525"/>
            <a:ext cx="1712100" cy="30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1"/>
          <p:cNvSpPr/>
          <p:nvPr/>
        </p:nvSpPr>
        <p:spPr>
          <a:xfrm>
            <a:off x="2373463" y="2163750"/>
            <a:ext cx="2221500" cy="90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1"/>
          <p:cNvSpPr/>
          <p:nvPr/>
        </p:nvSpPr>
        <p:spPr>
          <a:xfrm>
            <a:off x="2373463" y="3137400"/>
            <a:ext cx="1712100" cy="30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1"/>
          <p:cNvSpPr/>
          <p:nvPr/>
        </p:nvSpPr>
        <p:spPr>
          <a:xfrm>
            <a:off x="4859488" y="1908950"/>
            <a:ext cx="1072800" cy="611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9" name="Google Shape;139;p11"/>
          <p:cNvCxnSpPr>
            <a:endCxn id="138" idx="0"/>
          </p:cNvCxnSpPr>
          <p:nvPr/>
        </p:nvCxnSpPr>
        <p:spPr>
          <a:xfrm flipH="1">
            <a:off x="5395888" y="1641050"/>
            <a:ext cx="750300" cy="267900"/>
          </a:xfrm>
          <a:prstGeom prst="straightConnector1">
            <a:avLst/>
          </a:prstGeom>
          <a:noFill/>
          <a:ln w="9525" cap="flat" cmpd="sng">
            <a:solidFill>
              <a:srgbClr val="FF0000"/>
            </a:solidFill>
            <a:prstDash val="solid"/>
            <a:round/>
            <a:headEnd type="none" w="sm" len="sm"/>
            <a:tailEnd type="triangle" w="med" len="med"/>
          </a:ln>
        </p:spPr>
      </p:cxnSp>
      <p:cxnSp>
        <p:nvCxnSpPr>
          <p:cNvPr id="140" name="Google Shape;140;p11"/>
          <p:cNvCxnSpPr/>
          <p:nvPr/>
        </p:nvCxnSpPr>
        <p:spPr>
          <a:xfrm>
            <a:off x="2257838" y="1640925"/>
            <a:ext cx="641700" cy="83100"/>
          </a:xfrm>
          <a:prstGeom prst="straightConnector1">
            <a:avLst/>
          </a:prstGeom>
          <a:noFill/>
          <a:ln w="9525" cap="flat" cmpd="sng">
            <a:solidFill>
              <a:srgbClr val="FF0000"/>
            </a:solidFill>
            <a:prstDash val="solid"/>
            <a:round/>
            <a:headEnd type="none" w="sm" len="sm"/>
            <a:tailEnd type="triangle" w="med" len="med"/>
          </a:ln>
        </p:spPr>
      </p:cxnSp>
      <p:cxnSp>
        <p:nvCxnSpPr>
          <p:cNvPr id="141" name="Google Shape;141;p11"/>
          <p:cNvCxnSpPr/>
          <p:nvPr/>
        </p:nvCxnSpPr>
        <p:spPr>
          <a:xfrm rot="10800000" flipH="1">
            <a:off x="2257813" y="3476400"/>
            <a:ext cx="1008600" cy="175800"/>
          </a:xfrm>
          <a:prstGeom prst="straightConnector1">
            <a:avLst/>
          </a:prstGeom>
          <a:noFill/>
          <a:ln w="9525" cap="flat" cmpd="sng">
            <a:solidFill>
              <a:srgbClr val="FF0000"/>
            </a:solidFill>
            <a:prstDash val="solid"/>
            <a:round/>
            <a:headEnd type="none" w="sm" len="sm"/>
            <a:tailEnd type="triangle" w="med" len="med"/>
          </a:ln>
        </p:spPr>
      </p:cxnSp>
      <p:cxnSp>
        <p:nvCxnSpPr>
          <p:cNvPr id="142" name="Google Shape;142;p11"/>
          <p:cNvCxnSpPr>
            <a:endCxn id="136" idx="1"/>
          </p:cNvCxnSpPr>
          <p:nvPr/>
        </p:nvCxnSpPr>
        <p:spPr>
          <a:xfrm rot="10800000" flipH="1">
            <a:off x="2257963" y="2616900"/>
            <a:ext cx="115500" cy="978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Anatomy of NVivo: Projects on Macs</a:t>
            </a:r>
            <a:endParaRPr/>
          </a:p>
        </p:txBody>
      </p:sp>
      <p:sp>
        <p:nvSpPr>
          <p:cNvPr id="148" name="Google Shape;148;p14"/>
          <p:cNvSpPr txBox="1"/>
          <p:nvPr/>
        </p:nvSpPr>
        <p:spPr>
          <a:xfrm>
            <a:off x="114050" y="2029200"/>
            <a:ext cx="1206300" cy="10851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Menu to access files, nodes, cases, notes, etc.</a:t>
            </a:r>
            <a:endParaRPr sz="1400" b="0" i="0" u="none" strike="noStrike" cap="none">
              <a:solidFill>
                <a:srgbClr val="000000"/>
              </a:solidFill>
              <a:latin typeface="Cambria"/>
              <a:ea typeface="Cambria"/>
              <a:cs typeface="Cambria"/>
              <a:sym typeface="Cambria"/>
            </a:endParaRPr>
          </a:p>
        </p:txBody>
      </p:sp>
      <p:pic>
        <p:nvPicPr>
          <p:cNvPr id="149" name="Google Shape;149;p14"/>
          <p:cNvPicPr preferRelativeResize="0"/>
          <p:nvPr/>
        </p:nvPicPr>
        <p:blipFill rotWithShape="1">
          <a:blip r:embed="rId3">
            <a:alphaModFix/>
          </a:blip>
          <a:srcRect/>
          <a:stretch/>
        </p:blipFill>
        <p:spPr>
          <a:xfrm>
            <a:off x="1513200" y="772874"/>
            <a:ext cx="5950317" cy="3597749"/>
          </a:xfrm>
          <a:prstGeom prst="rect">
            <a:avLst/>
          </a:prstGeom>
          <a:noFill/>
          <a:ln>
            <a:noFill/>
          </a:ln>
        </p:spPr>
      </p:pic>
      <p:sp>
        <p:nvSpPr>
          <p:cNvPr id="150" name="Google Shape;150;p14"/>
          <p:cNvSpPr/>
          <p:nvPr/>
        </p:nvSpPr>
        <p:spPr>
          <a:xfrm>
            <a:off x="1513205" y="1569180"/>
            <a:ext cx="1206300" cy="2456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4"/>
          <p:cNvSpPr/>
          <p:nvPr/>
        </p:nvSpPr>
        <p:spPr>
          <a:xfrm>
            <a:off x="2719500" y="1569174"/>
            <a:ext cx="1358700" cy="2690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4"/>
          <p:cNvSpPr/>
          <p:nvPr/>
        </p:nvSpPr>
        <p:spPr>
          <a:xfrm>
            <a:off x="4078192" y="1569175"/>
            <a:ext cx="3304800" cy="2690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4"/>
          <p:cNvSpPr txBox="1"/>
          <p:nvPr/>
        </p:nvSpPr>
        <p:spPr>
          <a:xfrm>
            <a:off x="3905299" y="4495050"/>
            <a:ext cx="1206300" cy="572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List of nodes, files, etc.</a:t>
            </a:r>
            <a:endParaRPr sz="1400" b="0" i="0" u="none" strike="noStrike" cap="none">
              <a:solidFill>
                <a:srgbClr val="000000"/>
              </a:solidFill>
              <a:latin typeface="Cambria"/>
              <a:ea typeface="Cambria"/>
              <a:cs typeface="Cambria"/>
              <a:sym typeface="Cambria"/>
            </a:endParaRPr>
          </a:p>
        </p:txBody>
      </p:sp>
      <p:sp>
        <p:nvSpPr>
          <p:cNvPr id="154" name="Google Shape;154;p14"/>
          <p:cNvSpPr txBox="1"/>
          <p:nvPr/>
        </p:nvSpPr>
        <p:spPr>
          <a:xfrm>
            <a:off x="7615675" y="861275"/>
            <a:ext cx="1426800" cy="7080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Toolbar to access functions</a:t>
            </a:r>
            <a:endParaRPr sz="1400" b="0" i="0" u="none" strike="noStrike" cap="none">
              <a:solidFill>
                <a:srgbClr val="000000"/>
              </a:solidFill>
              <a:latin typeface="Cambria"/>
              <a:ea typeface="Cambria"/>
              <a:cs typeface="Cambria"/>
              <a:sym typeface="Cambria"/>
            </a:endParaRPr>
          </a:p>
        </p:txBody>
      </p:sp>
      <p:sp>
        <p:nvSpPr>
          <p:cNvPr id="155" name="Google Shape;155;p14"/>
          <p:cNvSpPr txBox="1"/>
          <p:nvPr/>
        </p:nvSpPr>
        <p:spPr>
          <a:xfrm>
            <a:off x="7539625" y="2318875"/>
            <a:ext cx="1578900" cy="1190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window that will open  the files, queries, etc. You can annotate documents here.</a:t>
            </a:r>
            <a:endParaRPr sz="1400" b="0" i="0" u="none" strike="noStrike" cap="none">
              <a:solidFill>
                <a:srgbClr val="000000"/>
              </a:solidFill>
              <a:latin typeface="Cambria"/>
              <a:ea typeface="Cambria"/>
              <a:cs typeface="Cambria"/>
              <a:sym typeface="Cambria"/>
            </a:endParaRPr>
          </a:p>
        </p:txBody>
      </p:sp>
      <p:sp>
        <p:nvSpPr>
          <p:cNvPr id="156" name="Google Shape;156;p14"/>
          <p:cNvSpPr/>
          <p:nvPr/>
        </p:nvSpPr>
        <p:spPr>
          <a:xfrm>
            <a:off x="1553450" y="916600"/>
            <a:ext cx="5910000" cy="65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7" name="Google Shape;157;p14"/>
          <p:cNvCxnSpPr>
            <a:endCxn id="151" idx="2"/>
          </p:cNvCxnSpPr>
          <p:nvPr/>
        </p:nvCxnSpPr>
        <p:spPr>
          <a:xfrm rot="10800000">
            <a:off x="3398850" y="4259274"/>
            <a:ext cx="506400" cy="437100"/>
          </a:xfrm>
          <a:prstGeom prst="straightConnector1">
            <a:avLst/>
          </a:prstGeom>
          <a:noFill/>
          <a:ln w="9525" cap="flat" cmpd="sng">
            <a:solidFill>
              <a:srgbClr val="FF0000"/>
            </a:solidFill>
            <a:prstDash val="solid"/>
            <a:round/>
            <a:headEnd type="none" w="sm" len="sm"/>
            <a:tailEnd type="triangle" w="med" len="med"/>
          </a:ln>
        </p:spPr>
      </p:cxnSp>
      <p:cxnSp>
        <p:nvCxnSpPr>
          <p:cNvPr id="158" name="Google Shape;158;p14"/>
          <p:cNvCxnSpPr/>
          <p:nvPr/>
        </p:nvCxnSpPr>
        <p:spPr>
          <a:xfrm flipH="1">
            <a:off x="7394563" y="3509575"/>
            <a:ext cx="985800" cy="429900"/>
          </a:xfrm>
          <a:prstGeom prst="straightConnector1">
            <a:avLst/>
          </a:prstGeom>
          <a:noFill/>
          <a:ln w="9525" cap="flat" cmpd="sng">
            <a:solidFill>
              <a:srgbClr val="FF0000"/>
            </a:solidFill>
            <a:prstDash val="solid"/>
            <a:round/>
            <a:headEnd type="none" w="sm" len="sm"/>
            <a:tailEnd type="triangle" w="med" len="med"/>
          </a:ln>
        </p:spPr>
      </p:cxnSp>
      <p:cxnSp>
        <p:nvCxnSpPr>
          <p:cNvPr id="159" name="Google Shape;159;p14"/>
          <p:cNvCxnSpPr>
            <a:endCxn id="154" idx="1"/>
          </p:cNvCxnSpPr>
          <p:nvPr/>
        </p:nvCxnSpPr>
        <p:spPr>
          <a:xfrm rot="10800000" flipH="1">
            <a:off x="7463575" y="1215275"/>
            <a:ext cx="152100" cy="40500"/>
          </a:xfrm>
          <a:prstGeom prst="straightConnector1">
            <a:avLst/>
          </a:prstGeom>
          <a:noFill/>
          <a:ln w="9525" cap="flat" cmpd="sng">
            <a:solidFill>
              <a:srgbClr val="FF0000"/>
            </a:solidFill>
            <a:prstDash val="solid"/>
            <a:round/>
            <a:headEnd type="none" w="sm" len="sm"/>
            <a:tailEnd type="triangle" w="med" len="med"/>
          </a:ln>
        </p:spPr>
      </p:cxnSp>
      <p:cxnSp>
        <p:nvCxnSpPr>
          <p:cNvPr id="160" name="Google Shape;160;p14"/>
          <p:cNvCxnSpPr>
            <a:endCxn id="148" idx="2"/>
          </p:cNvCxnSpPr>
          <p:nvPr/>
        </p:nvCxnSpPr>
        <p:spPr>
          <a:xfrm rot="10800000">
            <a:off x="717200" y="3114300"/>
            <a:ext cx="795900" cy="3582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196350" y="0"/>
            <a:ext cx="8751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Anatomy of NVivo: Projects on Windows</a:t>
            </a:r>
            <a:endParaRPr/>
          </a:p>
        </p:txBody>
      </p:sp>
      <p:sp>
        <p:nvSpPr>
          <p:cNvPr id="166" name="Google Shape;166;p13"/>
          <p:cNvSpPr txBox="1"/>
          <p:nvPr/>
        </p:nvSpPr>
        <p:spPr>
          <a:xfrm>
            <a:off x="306800" y="2060250"/>
            <a:ext cx="1294500" cy="10230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Menu to access files, nodes, cases, notes, etc.</a:t>
            </a:r>
            <a:endParaRPr sz="1400" b="0" i="0" u="none" strike="noStrike" cap="none">
              <a:solidFill>
                <a:srgbClr val="000000"/>
              </a:solidFill>
              <a:latin typeface="Cambria"/>
              <a:ea typeface="Cambria"/>
              <a:cs typeface="Cambria"/>
              <a:sym typeface="Cambria"/>
            </a:endParaRPr>
          </a:p>
        </p:txBody>
      </p:sp>
      <p:pic>
        <p:nvPicPr>
          <p:cNvPr id="167" name="Google Shape;167;p13"/>
          <p:cNvPicPr preferRelativeResize="0"/>
          <p:nvPr/>
        </p:nvPicPr>
        <p:blipFill rotWithShape="1">
          <a:blip r:embed="rId3">
            <a:alphaModFix/>
          </a:blip>
          <a:srcRect/>
          <a:stretch/>
        </p:blipFill>
        <p:spPr>
          <a:xfrm>
            <a:off x="1665550" y="994685"/>
            <a:ext cx="5991927" cy="3154125"/>
          </a:xfrm>
          <a:prstGeom prst="rect">
            <a:avLst/>
          </a:prstGeom>
          <a:noFill/>
          <a:ln>
            <a:noFill/>
          </a:ln>
        </p:spPr>
      </p:pic>
      <p:sp>
        <p:nvSpPr>
          <p:cNvPr id="168" name="Google Shape;168;p13"/>
          <p:cNvSpPr txBox="1"/>
          <p:nvPr/>
        </p:nvSpPr>
        <p:spPr>
          <a:xfrm>
            <a:off x="2687525" y="605988"/>
            <a:ext cx="2375100" cy="3522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Toolbar to access functions</a:t>
            </a:r>
            <a:endParaRPr sz="1400" b="0" i="0" u="none" strike="noStrike" cap="none">
              <a:solidFill>
                <a:srgbClr val="000000"/>
              </a:solidFill>
              <a:latin typeface="Cambria"/>
              <a:ea typeface="Cambria"/>
              <a:cs typeface="Cambria"/>
              <a:sym typeface="Cambria"/>
            </a:endParaRPr>
          </a:p>
        </p:txBody>
      </p:sp>
      <p:sp>
        <p:nvSpPr>
          <p:cNvPr id="169" name="Google Shape;169;p13"/>
          <p:cNvSpPr txBox="1"/>
          <p:nvPr/>
        </p:nvSpPr>
        <p:spPr>
          <a:xfrm>
            <a:off x="7773150" y="1704700"/>
            <a:ext cx="1294500" cy="18513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window that will open  the files, queries, etc. You can annotate documents here.</a:t>
            </a:r>
            <a:endParaRPr sz="1400" b="0" i="0" u="none" strike="noStrike" cap="none">
              <a:solidFill>
                <a:srgbClr val="000000"/>
              </a:solidFill>
              <a:latin typeface="Cambria"/>
              <a:ea typeface="Cambria"/>
              <a:cs typeface="Cambria"/>
              <a:sym typeface="Cambria"/>
            </a:endParaRPr>
          </a:p>
        </p:txBody>
      </p:sp>
      <p:sp>
        <p:nvSpPr>
          <p:cNvPr id="170" name="Google Shape;170;p13"/>
          <p:cNvSpPr txBox="1"/>
          <p:nvPr/>
        </p:nvSpPr>
        <p:spPr>
          <a:xfrm>
            <a:off x="2082775" y="4260000"/>
            <a:ext cx="1974900" cy="3522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List of nodes, files, etc.</a:t>
            </a:r>
            <a:endParaRPr sz="1400" b="0" i="0" u="none" strike="noStrike" cap="none">
              <a:solidFill>
                <a:srgbClr val="000000"/>
              </a:solidFill>
              <a:latin typeface="Cambria"/>
              <a:ea typeface="Cambria"/>
              <a:cs typeface="Cambria"/>
              <a:sym typeface="Cambria"/>
            </a:endParaRPr>
          </a:p>
        </p:txBody>
      </p:sp>
      <p:sp>
        <p:nvSpPr>
          <p:cNvPr id="171" name="Google Shape;171;p13"/>
          <p:cNvSpPr/>
          <p:nvPr/>
        </p:nvSpPr>
        <p:spPr>
          <a:xfrm>
            <a:off x="1690000" y="1439700"/>
            <a:ext cx="641100" cy="2709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3"/>
          <p:cNvSpPr/>
          <p:nvPr/>
        </p:nvSpPr>
        <p:spPr>
          <a:xfrm>
            <a:off x="1675300" y="991475"/>
            <a:ext cx="6046500" cy="448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3"/>
          <p:cNvSpPr/>
          <p:nvPr/>
        </p:nvSpPr>
        <p:spPr>
          <a:xfrm>
            <a:off x="2336625" y="1447050"/>
            <a:ext cx="1785600" cy="2709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3"/>
          <p:cNvSpPr/>
          <p:nvPr/>
        </p:nvSpPr>
        <p:spPr>
          <a:xfrm>
            <a:off x="4136850" y="1439700"/>
            <a:ext cx="3585000" cy="2709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5" name="Google Shape;175;p13"/>
          <p:cNvCxnSpPr>
            <a:endCxn id="171" idx="1"/>
          </p:cNvCxnSpPr>
          <p:nvPr/>
        </p:nvCxnSpPr>
        <p:spPr>
          <a:xfrm>
            <a:off x="1601200" y="2571600"/>
            <a:ext cx="88800" cy="222600"/>
          </a:xfrm>
          <a:prstGeom prst="straightConnector1">
            <a:avLst/>
          </a:prstGeom>
          <a:noFill/>
          <a:ln w="9525" cap="flat" cmpd="sng">
            <a:solidFill>
              <a:srgbClr val="FF0000"/>
            </a:solidFill>
            <a:prstDash val="solid"/>
            <a:round/>
            <a:headEnd type="none" w="sm" len="sm"/>
            <a:tailEnd type="triangle" w="med" len="med"/>
          </a:ln>
        </p:spPr>
      </p:cxnSp>
      <p:cxnSp>
        <p:nvCxnSpPr>
          <p:cNvPr id="176" name="Google Shape;176;p13"/>
          <p:cNvCxnSpPr/>
          <p:nvPr/>
        </p:nvCxnSpPr>
        <p:spPr>
          <a:xfrm flipH="1">
            <a:off x="2044625" y="807888"/>
            <a:ext cx="642900" cy="189600"/>
          </a:xfrm>
          <a:prstGeom prst="straightConnector1">
            <a:avLst/>
          </a:prstGeom>
          <a:noFill/>
          <a:ln w="9525" cap="flat" cmpd="sng">
            <a:solidFill>
              <a:srgbClr val="FF0000"/>
            </a:solidFill>
            <a:prstDash val="solid"/>
            <a:round/>
            <a:headEnd type="none" w="sm" len="sm"/>
            <a:tailEnd type="triangle" w="med" len="med"/>
          </a:ln>
        </p:spPr>
      </p:cxnSp>
      <p:cxnSp>
        <p:nvCxnSpPr>
          <p:cNvPr id="177" name="Google Shape;177;p13"/>
          <p:cNvCxnSpPr/>
          <p:nvPr/>
        </p:nvCxnSpPr>
        <p:spPr>
          <a:xfrm flipH="1">
            <a:off x="7715100" y="3556000"/>
            <a:ext cx="730200" cy="376500"/>
          </a:xfrm>
          <a:prstGeom prst="straightConnector1">
            <a:avLst/>
          </a:prstGeom>
          <a:noFill/>
          <a:ln w="9525" cap="flat" cmpd="sng">
            <a:solidFill>
              <a:srgbClr val="FF0000"/>
            </a:solidFill>
            <a:prstDash val="solid"/>
            <a:round/>
            <a:headEnd type="none" w="sm" len="sm"/>
            <a:tailEnd type="triangle" w="med" len="med"/>
          </a:ln>
        </p:spPr>
      </p:cxnSp>
      <p:cxnSp>
        <p:nvCxnSpPr>
          <p:cNvPr id="178" name="Google Shape;178;p13"/>
          <p:cNvCxnSpPr/>
          <p:nvPr/>
        </p:nvCxnSpPr>
        <p:spPr>
          <a:xfrm flipH="1">
            <a:off x="2821063" y="4148700"/>
            <a:ext cx="498300" cy="1113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Data</a:t>
            </a:r>
            <a:endParaRPr/>
          </a:p>
        </p:txBody>
      </p:sp>
      <p:sp>
        <p:nvSpPr>
          <p:cNvPr id="184" name="Google Shape;184;p15"/>
          <p:cNvSpPr txBox="1">
            <a:spLocks noGrp="1"/>
          </p:cNvSpPr>
          <p:nvPr>
            <p:ph type="body" idx="1"/>
          </p:nvPr>
        </p:nvSpPr>
        <p:spPr>
          <a:xfrm>
            <a:off x="311700" y="1028575"/>
            <a:ext cx="35460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r>
              <a:rPr lang="en"/>
              <a:t>The “Data” in NVivo are all the research materials you are using (scholarly articles, transcriptions, newspapers, research notes, etc.).</a:t>
            </a:r>
            <a:endParaRPr/>
          </a:p>
        </p:txBody>
      </p:sp>
      <p:pic>
        <p:nvPicPr>
          <p:cNvPr id="185" name="Google Shape;185;p15"/>
          <p:cNvPicPr preferRelativeResize="0"/>
          <p:nvPr/>
        </p:nvPicPr>
        <p:blipFill rotWithShape="1">
          <a:blip r:embed="rId3">
            <a:alphaModFix/>
          </a:blip>
          <a:srcRect/>
          <a:stretch/>
        </p:blipFill>
        <p:spPr>
          <a:xfrm>
            <a:off x="4572013" y="572300"/>
            <a:ext cx="4225525" cy="1772575"/>
          </a:xfrm>
          <a:prstGeom prst="rect">
            <a:avLst/>
          </a:prstGeom>
          <a:noFill/>
          <a:ln>
            <a:noFill/>
          </a:ln>
        </p:spPr>
      </p:pic>
      <p:sp>
        <p:nvSpPr>
          <p:cNvPr id="186" name="Google Shape;186;p15"/>
          <p:cNvSpPr txBox="1">
            <a:spLocks noGrp="1"/>
          </p:cNvSpPr>
          <p:nvPr>
            <p:ph type="body" idx="1"/>
          </p:nvPr>
        </p:nvSpPr>
        <p:spPr>
          <a:xfrm>
            <a:off x="4572000" y="2571750"/>
            <a:ext cx="4260300" cy="17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“Files” will be where you can access all the research materials you have imported into this project.</a:t>
            </a:r>
            <a:endParaRPr/>
          </a:p>
          <a:p>
            <a:pPr marL="0" lvl="0" indent="0" algn="l" rtl="0">
              <a:lnSpc>
                <a:spcPct val="115000"/>
              </a:lnSpc>
              <a:spcBef>
                <a:spcPts val="1600"/>
              </a:spcBef>
              <a:spcAft>
                <a:spcPts val="1600"/>
              </a:spcAft>
              <a:buSzPts val="24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6"/>
          <p:cNvSpPr txBox="1">
            <a:spLocks noGrp="1"/>
          </p:cNvSpPr>
          <p:nvPr>
            <p:ph type="title"/>
          </p:nvPr>
        </p:nvSpPr>
        <p:spPr>
          <a:xfrm>
            <a:off x="311700" y="1405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Important Reminders</a:t>
            </a:r>
            <a:endParaRPr/>
          </a:p>
        </p:txBody>
      </p:sp>
      <p:sp>
        <p:nvSpPr>
          <p:cNvPr id="192" name="Google Shape;192;p16"/>
          <p:cNvSpPr txBox="1">
            <a:spLocks noGrp="1"/>
          </p:cNvSpPr>
          <p:nvPr>
            <p:ph type="body" idx="1"/>
          </p:nvPr>
        </p:nvSpPr>
        <p:spPr>
          <a:xfrm>
            <a:off x="311700" y="863550"/>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NVivo can import all types of files, including .docx, .pdf, .doc, .csv, .png, .jpeg, .txt, video/audio files, and more. </a:t>
            </a:r>
            <a:endParaRPr/>
          </a:p>
          <a:p>
            <a:pPr marL="0" lvl="0" indent="0" algn="l" rtl="0">
              <a:lnSpc>
                <a:spcPct val="115000"/>
              </a:lnSpc>
              <a:spcBef>
                <a:spcPts val="1600"/>
              </a:spcBef>
              <a:spcAft>
                <a:spcPts val="0"/>
              </a:spcAft>
              <a:buSzPts val="2400"/>
              <a:buNone/>
            </a:pPr>
            <a:r>
              <a:rPr lang="en"/>
              <a:t>You should always </a:t>
            </a:r>
            <a:r>
              <a:rPr lang="en" b="1"/>
              <a:t>save</a:t>
            </a:r>
            <a:r>
              <a:rPr lang="en"/>
              <a:t> your original documents on your local computer or in cloud storage, even if these documents are imported into NVivo. NVivo can store documents, but it is more of an organization and analysis tool, rather than a storage option. </a:t>
            </a:r>
            <a:endParaRPr/>
          </a:p>
          <a:p>
            <a:pPr marL="0" lvl="0" indent="0" algn="l" rtl="0">
              <a:lnSpc>
                <a:spcPct val="115000"/>
              </a:lnSpc>
              <a:spcBef>
                <a:spcPts val="1600"/>
              </a:spcBef>
              <a:spcAft>
                <a:spcPts val="1600"/>
              </a:spcAft>
              <a:buSzPts val="24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7"/>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Codes and Nodes</a:t>
            </a:r>
            <a:endParaRPr/>
          </a:p>
        </p:txBody>
      </p:sp>
      <p:sp>
        <p:nvSpPr>
          <p:cNvPr id="198" name="Google Shape;198;p17"/>
          <p:cNvSpPr txBox="1">
            <a:spLocks noGrp="1"/>
          </p:cNvSpPr>
          <p:nvPr>
            <p:ph type="body" idx="1"/>
          </p:nvPr>
        </p:nvSpPr>
        <p:spPr>
          <a:xfrm>
            <a:off x="311700" y="1028575"/>
            <a:ext cx="8412900" cy="163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r>
              <a:rPr lang="en"/>
              <a:t>The list of nodes you will use to code your files. The “nodes” folder will be empty until you add your own! You can add nodes and sub-nodes</a:t>
            </a:r>
            <a:endParaRPr/>
          </a:p>
        </p:txBody>
      </p:sp>
      <p:pic>
        <p:nvPicPr>
          <p:cNvPr id="199" name="Google Shape;199;p17"/>
          <p:cNvPicPr preferRelativeResize="0"/>
          <p:nvPr/>
        </p:nvPicPr>
        <p:blipFill rotWithShape="1">
          <a:blip r:embed="rId3">
            <a:alphaModFix/>
          </a:blip>
          <a:srcRect/>
          <a:stretch/>
        </p:blipFill>
        <p:spPr>
          <a:xfrm>
            <a:off x="2108888" y="2452700"/>
            <a:ext cx="4926224" cy="2043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8"/>
          <p:cNvSpPr txBox="1">
            <a:spLocks noGrp="1"/>
          </p:cNvSpPr>
          <p:nvPr>
            <p:ph type="title"/>
          </p:nvPr>
        </p:nvSpPr>
        <p:spPr>
          <a:xfrm>
            <a:off x="255300" y="152100"/>
            <a:ext cx="8452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Creating Nodes </a:t>
            </a:r>
            <a:endParaRPr/>
          </a:p>
        </p:txBody>
      </p:sp>
      <p:sp>
        <p:nvSpPr>
          <p:cNvPr id="205" name="Google Shape;205;p18"/>
          <p:cNvSpPr txBox="1">
            <a:spLocks noGrp="1"/>
          </p:cNvSpPr>
          <p:nvPr>
            <p:ph type="body" idx="1"/>
          </p:nvPr>
        </p:nvSpPr>
        <p:spPr>
          <a:xfrm>
            <a:off x="255300" y="863550"/>
            <a:ext cx="4444500" cy="3416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AutoNum type="arabicPeriod"/>
            </a:pPr>
            <a:r>
              <a:rPr lang="en" sz="2200"/>
              <a:t>Go to “Create” in the toolbar</a:t>
            </a:r>
            <a:endParaRPr sz="2200"/>
          </a:p>
          <a:p>
            <a:pPr marL="457200" lvl="0" indent="-368300" algn="l" rtl="0">
              <a:lnSpc>
                <a:spcPct val="115000"/>
              </a:lnSpc>
              <a:spcBef>
                <a:spcPts val="0"/>
              </a:spcBef>
              <a:spcAft>
                <a:spcPts val="0"/>
              </a:spcAft>
              <a:buSzPts val="2200"/>
              <a:buAutoNum type="arabicPeriod"/>
            </a:pPr>
            <a:r>
              <a:rPr lang="en" sz="2200"/>
              <a:t>Click “Node”</a:t>
            </a:r>
            <a:endParaRPr sz="2200"/>
          </a:p>
          <a:p>
            <a:pPr marL="457200" lvl="0" indent="-368300" algn="l" rtl="0">
              <a:lnSpc>
                <a:spcPct val="115000"/>
              </a:lnSpc>
              <a:spcBef>
                <a:spcPts val="0"/>
              </a:spcBef>
              <a:spcAft>
                <a:spcPts val="0"/>
              </a:spcAft>
              <a:buSzPts val="2200"/>
              <a:buAutoNum type="arabicPeriod"/>
            </a:pPr>
            <a:r>
              <a:rPr lang="en" sz="2200"/>
              <a:t>Your new node will pop up and ask for a name and description</a:t>
            </a:r>
            <a:endParaRPr sz="2200"/>
          </a:p>
          <a:p>
            <a:pPr marL="914400" lvl="1" indent="-368300" algn="l" rtl="0">
              <a:lnSpc>
                <a:spcPct val="115000"/>
              </a:lnSpc>
              <a:spcBef>
                <a:spcPts val="0"/>
              </a:spcBef>
              <a:spcAft>
                <a:spcPts val="0"/>
              </a:spcAft>
              <a:buSzPts val="2200"/>
              <a:buAutoNum type="alphaLcPeriod"/>
            </a:pPr>
            <a:r>
              <a:rPr lang="en" sz="2200"/>
              <a:t>To add a </a:t>
            </a:r>
            <a:r>
              <a:rPr lang="en" sz="2200" i="1"/>
              <a:t>subnode</a:t>
            </a:r>
            <a:r>
              <a:rPr lang="en" sz="2200"/>
              <a:t>, follow the same steps, but click on the original node where you want to add the subnode</a:t>
            </a:r>
            <a:endParaRPr sz="2200"/>
          </a:p>
        </p:txBody>
      </p:sp>
      <p:pic>
        <p:nvPicPr>
          <p:cNvPr id="206" name="Google Shape;206;p18"/>
          <p:cNvPicPr preferRelativeResize="0"/>
          <p:nvPr/>
        </p:nvPicPr>
        <p:blipFill rotWithShape="1">
          <a:blip r:embed="rId3">
            <a:alphaModFix/>
          </a:blip>
          <a:srcRect/>
          <a:stretch/>
        </p:blipFill>
        <p:spPr>
          <a:xfrm>
            <a:off x="4790799" y="863538"/>
            <a:ext cx="4254049" cy="3324427"/>
          </a:xfrm>
          <a:prstGeom prst="rect">
            <a:avLst/>
          </a:prstGeom>
          <a:noFill/>
          <a:ln>
            <a:noFill/>
          </a:ln>
        </p:spPr>
      </p:pic>
      <p:sp>
        <p:nvSpPr>
          <p:cNvPr id="207" name="Google Shape;207;p18"/>
          <p:cNvSpPr txBox="1"/>
          <p:nvPr/>
        </p:nvSpPr>
        <p:spPr>
          <a:xfrm>
            <a:off x="6619275" y="363350"/>
            <a:ext cx="359100" cy="42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1</a:t>
            </a:r>
            <a:endParaRPr sz="2400" b="1" i="0" u="none" strike="noStrike" cap="none">
              <a:solidFill>
                <a:srgbClr val="ED0E0E"/>
              </a:solidFill>
              <a:latin typeface="Cambria"/>
              <a:ea typeface="Cambria"/>
              <a:cs typeface="Cambria"/>
              <a:sym typeface="Cambria"/>
            </a:endParaRPr>
          </a:p>
        </p:txBody>
      </p:sp>
      <p:sp>
        <p:nvSpPr>
          <p:cNvPr id="208" name="Google Shape;208;p18"/>
          <p:cNvSpPr txBox="1"/>
          <p:nvPr/>
        </p:nvSpPr>
        <p:spPr>
          <a:xfrm>
            <a:off x="6078275" y="1231800"/>
            <a:ext cx="323100" cy="35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2</a:t>
            </a:r>
            <a:endParaRPr sz="2400" b="1" i="0" u="none" strike="noStrike" cap="none">
              <a:solidFill>
                <a:srgbClr val="ED0E0E"/>
              </a:solidFill>
              <a:latin typeface="Cambria"/>
              <a:ea typeface="Cambria"/>
              <a:cs typeface="Cambria"/>
              <a:sym typeface="Cambria"/>
            </a:endParaRPr>
          </a:p>
        </p:txBody>
      </p:sp>
      <p:sp>
        <p:nvSpPr>
          <p:cNvPr id="209" name="Google Shape;209;p18"/>
          <p:cNvSpPr txBox="1"/>
          <p:nvPr/>
        </p:nvSpPr>
        <p:spPr>
          <a:xfrm>
            <a:off x="8100175" y="1927950"/>
            <a:ext cx="359100" cy="42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3</a:t>
            </a:r>
            <a:endParaRPr sz="2400" b="1" i="0" u="none" strike="noStrike" cap="none">
              <a:solidFill>
                <a:srgbClr val="ED0E0E"/>
              </a:solidFill>
              <a:latin typeface="Cambria"/>
              <a:ea typeface="Cambria"/>
              <a:cs typeface="Cambria"/>
              <a:sym typeface="Cambria"/>
            </a:endParaRPr>
          </a:p>
        </p:txBody>
      </p:sp>
      <p:sp>
        <p:nvSpPr>
          <p:cNvPr id="210" name="Google Shape;210;p18"/>
          <p:cNvSpPr/>
          <p:nvPr/>
        </p:nvSpPr>
        <p:spPr>
          <a:xfrm>
            <a:off x="5768075" y="912400"/>
            <a:ext cx="265500" cy="1647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8"/>
          <p:cNvSpPr/>
          <p:nvPr/>
        </p:nvSpPr>
        <p:spPr>
          <a:xfrm>
            <a:off x="5812775" y="1077100"/>
            <a:ext cx="265500" cy="324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8"/>
          <p:cNvSpPr/>
          <p:nvPr/>
        </p:nvSpPr>
        <p:spPr>
          <a:xfrm>
            <a:off x="5929500" y="2354250"/>
            <a:ext cx="3012900" cy="753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3" name="Google Shape;213;p18"/>
          <p:cNvCxnSpPr/>
          <p:nvPr/>
        </p:nvCxnSpPr>
        <p:spPr>
          <a:xfrm flipH="1">
            <a:off x="6078275" y="681400"/>
            <a:ext cx="627000" cy="231000"/>
          </a:xfrm>
          <a:prstGeom prst="straightConnector1">
            <a:avLst/>
          </a:prstGeom>
          <a:noFill/>
          <a:ln w="9525" cap="flat" cmpd="sng">
            <a:solidFill>
              <a:srgbClr val="FF0000"/>
            </a:solidFill>
            <a:prstDash val="solid"/>
            <a:round/>
            <a:headEnd type="none" w="sm" len="sm"/>
            <a:tailEnd type="triangle" w="med" len="med"/>
          </a:ln>
        </p:spPr>
      </p:cxnSp>
      <p:cxnSp>
        <p:nvCxnSpPr>
          <p:cNvPr id="214" name="Google Shape;214;p18"/>
          <p:cNvCxnSpPr>
            <a:endCxn id="211" idx="2"/>
          </p:cNvCxnSpPr>
          <p:nvPr/>
        </p:nvCxnSpPr>
        <p:spPr>
          <a:xfrm rot="10800000">
            <a:off x="5945525" y="1401100"/>
            <a:ext cx="233700" cy="1602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9"/>
          <p:cNvSpPr txBox="1">
            <a:spLocks noGrp="1"/>
          </p:cNvSpPr>
          <p:nvPr>
            <p:ph type="title"/>
          </p:nvPr>
        </p:nvSpPr>
        <p:spPr>
          <a:xfrm>
            <a:off x="247800" y="152100"/>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Creating Nodes (Macs)</a:t>
            </a:r>
            <a:endParaRPr/>
          </a:p>
        </p:txBody>
      </p:sp>
      <p:sp>
        <p:nvSpPr>
          <p:cNvPr id="220" name="Google Shape;220;p19"/>
          <p:cNvSpPr txBox="1">
            <a:spLocks noGrp="1"/>
          </p:cNvSpPr>
          <p:nvPr>
            <p:ph type="body" idx="1"/>
          </p:nvPr>
        </p:nvSpPr>
        <p:spPr>
          <a:xfrm>
            <a:off x="247800" y="863550"/>
            <a:ext cx="4709700" cy="3416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AutoNum type="arabicPeriod"/>
            </a:pPr>
            <a:r>
              <a:rPr lang="en" sz="2200"/>
              <a:t>Go to “Create” in the toolbar</a:t>
            </a:r>
            <a:endParaRPr sz="2200"/>
          </a:p>
          <a:p>
            <a:pPr marL="457200" lvl="0" indent="-368300" algn="l" rtl="0">
              <a:lnSpc>
                <a:spcPct val="115000"/>
              </a:lnSpc>
              <a:spcBef>
                <a:spcPts val="0"/>
              </a:spcBef>
              <a:spcAft>
                <a:spcPts val="0"/>
              </a:spcAft>
              <a:buSzPts val="2200"/>
              <a:buAutoNum type="arabicPeriod"/>
            </a:pPr>
            <a:r>
              <a:rPr lang="en" sz="2200"/>
              <a:t>Click “Node”</a:t>
            </a:r>
            <a:endParaRPr sz="2200"/>
          </a:p>
          <a:p>
            <a:pPr marL="457200" lvl="0" indent="-368300" algn="l" rtl="0">
              <a:lnSpc>
                <a:spcPct val="115000"/>
              </a:lnSpc>
              <a:spcBef>
                <a:spcPts val="0"/>
              </a:spcBef>
              <a:spcAft>
                <a:spcPts val="0"/>
              </a:spcAft>
              <a:buSzPts val="2200"/>
              <a:buAutoNum type="arabicPeriod"/>
            </a:pPr>
            <a:r>
              <a:rPr lang="en" sz="2200"/>
              <a:t>Your new node will pop up and ask for a name and description</a:t>
            </a:r>
            <a:endParaRPr sz="2200"/>
          </a:p>
          <a:p>
            <a:pPr marL="914400" lvl="1" indent="-368300" algn="l" rtl="0">
              <a:lnSpc>
                <a:spcPct val="115000"/>
              </a:lnSpc>
              <a:spcBef>
                <a:spcPts val="0"/>
              </a:spcBef>
              <a:spcAft>
                <a:spcPts val="0"/>
              </a:spcAft>
              <a:buSzPts val="2200"/>
              <a:buAutoNum type="alphaLcPeriod"/>
            </a:pPr>
            <a:r>
              <a:rPr lang="en" sz="2200"/>
              <a:t>To add a </a:t>
            </a:r>
            <a:r>
              <a:rPr lang="en" sz="2200" i="1"/>
              <a:t>subnode</a:t>
            </a:r>
            <a:r>
              <a:rPr lang="en" sz="2200"/>
              <a:t>, follow the same steps, but click on the original node where you want to add the subnode</a:t>
            </a:r>
            <a:endParaRPr sz="2200"/>
          </a:p>
        </p:txBody>
      </p:sp>
      <p:pic>
        <p:nvPicPr>
          <p:cNvPr id="221" name="Google Shape;221;p19"/>
          <p:cNvPicPr preferRelativeResize="0"/>
          <p:nvPr/>
        </p:nvPicPr>
        <p:blipFill rotWithShape="1">
          <a:blip r:embed="rId3">
            <a:alphaModFix/>
          </a:blip>
          <a:srcRect/>
          <a:stretch/>
        </p:blipFill>
        <p:spPr>
          <a:xfrm>
            <a:off x="5111100" y="270150"/>
            <a:ext cx="4032899" cy="4762727"/>
          </a:xfrm>
          <a:prstGeom prst="rect">
            <a:avLst/>
          </a:prstGeom>
          <a:noFill/>
          <a:ln>
            <a:noFill/>
          </a:ln>
        </p:spPr>
      </p:pic>
      <p:sp>
        <p:nvSpPr>
          <p:cNvPr id="222" name="Google Shape;222;p19"/>
          <p:cNvSpPr txBox="1"/>
          <p:nvPr/>
        </p:nvSpPr>
        <p:spPr>
          <a:xfrm>
            <a:off x="6074250" y="-110600"/>
            <a:ext cx="5391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1</a:t>
            </a:r>
            <a:endParaRPr sz="2400" b="1" i="0" u="none" strike="noStrike" cap="none">
              <a:solidFill>
                <a:srgbClr val="ED0E0E"/>
              </a:solidFill>
              <a:latin typeface="Cambria"/>
              <a:ea typeface="Cambria"/>
              <a:cs typeface="Cambria"/>
              <a:sym typeface="Cambria"/>
            </a:endParaRPr>
          </a:p>
        </p:txBody>
      </p:sp>
      <p:sp>
        <p:nvSpPr>
          <p:cNvPr id="223" name="Google Shape;223;p19"/>
          <p:cNvSpPr txBox="1"/>
          <p:nvPr/>
        </p:nvSpPr>
        <p:spPr>
          <a:xfrm>
            <a:off x="7549600" y="629275"/>
            <a:ext cx="5391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2</a:t>
            </a:r>
            <a:endParaRPr sz="2400" b="1" i="0" u="none" strike="noStrike" cap="none">
              <a:solidFill>
                <a:srgbClr val="ED0E0E"/>
              </a:solidFill>
              <a:latin typeface="Cambria"/>
              <a:ea typeface="Cambria"/>
              <a:cs typeface="Cambria"/>
              <a:sym typeface="Cambria"/>
            </a:endParaRPr>
          </a:p>
        </p:txBody>
      </p:sp>
      <p:sp>
        <p:nvSpPr>
          <p:cNvPr id="224" name="Google Shape;224;p19"/>
          <p:cNvSpPr txBox="1"/>
          <p:nvPr/>
        </p:nvSpPr>
        <p:spPr>
          <a:xfrm>
            <a:off x="7938525" y="2136675"/>
            <a:ext cx="539100" cy="5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3</a:t>
            </a:r>
            <a:endParaRPr sz="2400" b="1" i="0" u="none" strike="noStrike" cap="none">
              <a:solidFill>
                <a:srgbClr val="ED0E0E"/>
              </a:solidFill>
              <a:latin typeface="Cambria"/>
              <a:ea typeface="Cambria"/>
              <a:cs typeface="Cambria"/>
              <a:sym typeface="Cambria"/>
            </a:endParaRPr>
          </a:p>
        </p:txBody>
      </p:sp>
      <p:sp>
        <p:nvSpPr>
          <p:cNvPr id="225" name="Google Shape;225;p19"/>
          <p:cNvSpPr/>
          <p:nvPr/>
        </p:nvSpPr>
        <p:spPr>
          <a:xfrm>
            <a:off x="5535151" y="270151"/>
            <a:ext cx="539100" cy="2487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9"/>
          <p:cNvSpPr/>
          <p:nvPr/>
        </p:nvSpPr>
        <p:spPr>
          <a:xfrm>
            <a:off x="6929651" y="400901"/>
            <a:ext cx="395400" cy="511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9"/>
          <p:cNvSpPr/>
          <p:nvPr/>
        </p:nvSpPr>
        <p:spPr>
          <a:xfrm>
            <a:off x="6429151" y="2571750"/>
            <a:ext cx="2615700" cy="717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8" name="Google Shape;228;p19"/>
          <p:cNvCxnSpPr/>
          <p:nvPr/>
        </p:nvCxnSpPr>
        <p:spPr>
          <a:xfrm flipH="1">
            <a:off x="5812226" y="152101"/>
            <a:ext cx="363900" cy="118200"/>
          </a:xfrm>
          <a:prstGeom prst="straightConnector1">
            <a:avLst/>
          </a:prstGeom>
          <a:noFill/>
          <a:ln w="9525" cap="flat" cmpd="sng">
            <a:solidFill>
              <a:srgbClr val="FF0000"/>
            </a:solidFill>
            <a:prstDash val="solid"/>
            <a:round/>
            <a:headEnd type="none" w="sm" len="sm"/>
            <a:tailEnd type="triangle" w="med" len="med"/>
          </a:ln>
        </p:spPr>
      </p:cxnSp>
      <p:cxnSp>
        <p:nvCxnSpPr>
          <p:cNvPr id="229" name="Google Shape;229;p19"/>
          <p:cNvCxnSpPr>
            <a:endCxn id="226" idx="3"/>
          </p:cNvCxnSpPr>
          <p:nvPr/>
        </p:nvCxnSpPr>
        <p:spPr>
          <a:xfrm rot="10800000">
            <a:off x="7325051" y="656651"/>
            <a:ext cx="332400" cy="2652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330375" y="158000"/>
            <a:ext cx="8190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Coding Files/Documents (Windows)</a:t>
            </a:r>
            <a:endParaRPr/>
          </a:p>
        </p:txBody>
      </p:sp>
      <p:sp>
        <p:nvSpPr>
          <p:cNvPr id="235" name="Google Shape;235;p20"/>
          <p:cNvSpPr txBox="1">
            <a:spLocks noGrp="1"/>
          </p:cNvSpPr>
          <p:nvPr>
            <p:ph type="body" idx="1"/>
          </p:nvPr>
        </p:nvSpPr>
        <p:spPr>
          <a:xfrm>
            <a:off x="330375" y="863550"/>
            <a:ext cx="8736900" cy="34164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AutoNum type="arabicPeriod"/>
            </a:pPr>
            <a:r>
              <a:rPr lang="en" sz="2200"/>
              <a:t>Open the file you would like to annotate</a:t>
            </a:r>
            <a:endParaRPr sz="2200"/>
          </a:p>
          <a:p>
            <a:pPr marL="457200" lvl="0" indent="-368300" algn="l" rtl="0">
              <a:lnSpc>
                <a:spcPct val="115000"/>
              </a:lnSpc>
              <a:spcBef>
                <a:spcPts val="0"/>
              </a:spcBef>
              <a:spcAft>
                <a:spcPts val="0"/>
              </a:spcAft>
              <a:buSzPts val="2200"/>
              <a:buAutoNum type="arabicPeriod"/>
            </a:pPr>
            <a:r>
              <a:rPr lang="en" sz="2200"/>
              <a:t>Highlight the text you want to code</a:t>
            </a:r>
            <a:endParaRPr sz="2200"/>
          </a:p>
          <a:p>
            <a:pPr marL="457200" lvl="0" indent="-368300" algn="l" rtl="0">
              <a:lnSpc>
                <a:spcPct val="115000"/>
              </a:lnSpc>
              <a:spcBef>
                <a:spcPts val="0"/>
              </a:spcBef>
              <a:spcAft>
                <a:spcPts val="0"/>
              </a:spcAft>
              <a:buSzPts val="2200"/>
              <a:buAutoNum type="arabicPeriod"/>
            </a:pPr>
            <a:r>
              <a:rPr lang="en" sz="2200"/>
              <a:t>Drag and drop the selection onto a node</a:t>
            </a:r>
            <a:endParaRPr sz="2200"/>
          </a:p>
          <a:p>
            <a:pPr marL="457200" marR="0" lvl="0" indent="-368300" algn="l" rtl="0">
              <a:lnSpc>
                <a:spcPct val="115000"/>
              </a:lnSpc>
              <a:spcBef>
                <a:spcPts val="0"/>
              </a:spcBef>
              <a:spcAft>
                <a:spcPts val="0"/>
              </a:spcAft>
              <a:buClr>
                <a:schemeClr val="dk2"/>
              </a:buClr>
              <a:buSzPts val="2200"/>
              <a:buFont typeface="Cambria"/>
              <a:buAutoNum type="arabicPeriod"/>
            </a:pPr>
            <a:r>
              <a:rPr lang="en" sz="2200"/>
              <a:t>Alternatively, you can Command/Control+click and select “Code”</a:t>
            </a:r>
            <a:endParaRPr sz="2200"/>
          </a:p>
          <a:p>
            <a:pPr marL="457200" lvl="0" indent="-368300" algn="l" rtl="0">
              <a:lnSpc>
                <a:spcPct val="115000"/>
              </a:lnSpc>
              <a:spcBef>
                <a:spcPts val="0"/>
              </a:spcBef>
              <a:spcAft>
                <a:spcPts val="0"/>
              </a:spcAft>
              <a:buSzPts val="2200"/>
              <a:buAutoNum type="arabicPeriod"/>
            </a:pPr>
            <a:r>
              <a:rPr lang="en" sz="2200"/>
              <a:t>You can also add new nodes/cases as you annotate</a:t>
            </a:r>
            <a:endParaRPr sz="2200"/>
          </a:p>
        </p:txBody>
      </p:sp>
      <p:pic>
        <p:nvPicPr>
          <p:cNvPr id="236" name="Google Shape;236;p20"/>
          <p:cNvPicPr preferRelativeResize="0"/>
          <p:nvPr/>
        </p:nvPicPr>
        <p:blipFill rotWithShape="1">
          <a:blip r:embed="rId3">
            <a:alphaModFix/>
          </a:blip>
          <a:srcRect/>
          <a:stretch/>
        </p:blipFill>
        <p:spPr>
          <a:xfrm>
            <a:off x="1063538" y="3024150"/>
            <a:ext cx="7016926" cy="1208225"/>
          </a:xfrm>
          <a:prstGeom prst="rect">
            <a:avLst/>
          </a:prstGeom>
          <a:noFill/>
          <a:ln>
            <a:noFill/>
          </a:ln>
        </p:spPr>
      </p:pic>
      <p:sp>
        <p:nvSpPr>
          <p:cNvPr id="237" name="Google Shape;237;p20"/>
          <p:cNvSpPr/>
          <p:nvPr/>
        </p:nvSpPr>
        <p:spPr>
          <a:xfrm>
            <a:off x="4616750" y="3597650"/>
            <a:ext cx="592800" cy="179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8" name="Google Shape;238;p20"/>
          <p:cNvCxnSpPr/>
          <p:nvPr/>
        </p:nvCxnSpPr>
        <p:spPr>
          <a:xfrm rot="10800000">
            <a:off x="1734200" y="3409350"/>
            <a:ext cx="2718600" cy="191100"/>
          </a:xfrm>
          <a:prstGeom prst="straightConnector1">
            <a:avLst/>
          </a:prstGeom>
          <a:noFill/>
          <a:ln w="28575" cap="flat" cmpd="sng">
            <a:solidFill>
              <a:srgbClr val="FF0000"/>
            </a:solidFill>
            <a:prstDash val="solid"/>
            <a:round/>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1"/>
          <p:cNvSpPr txBox="1">
            <a:spLocks noGrp="1"/>
          </p:cNvSpPr>
          <p:nvPr>
            <p:ph type="title"/>
          </p:nvPr>
        </p:nvSpPr>
        <p:spPr>
          <a:xfrm>
            <a:off x="337900" y="158000"/>
            <a:ext cx="8182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Coding Files/Documents (Macs)</a:t>
            </a:r>
            <a:endParaRPr/>
          </a:p>
        </p:txBody>
      </p:sp>
      <p:sp>
        <p:nvSpPr>
          <p:cNvPr id="244" name="Google Shape;244;p21"/>
          <p:cNvSpPr txBox="1">
            <a:spLocks noGrp="1"/>
          </p:cNvSpPr>
          <p:nvPr>
            <p:ph type="body" idx="1"/>
          </p:nvPr>
        </p:nvSpPr>
        <p:spPr>
          <a:xfrm>
            <a:off x="337900" y="908550"/>
            <a:ext cx="4490100" cy="33714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AutoNum type="arabicPeriod"/>
            </a:pPr>
            <a:r>
              <a:rPr lang="en" sz="1700"/>
              <a:t>Open the file you would like to annotate</a:t>
            </a:r>
            <a:endParaRPr sz="1700"/>
          </a:p>
          <a:p>
            <a:pPr marL="457200" lvl="0" indent="-336550" algn="l" rtl="0">
              <a:lnSpc>
                <a:spcPct val="115000"/>
              </a:lnSpc>
              <a:spcBef>
                <a:spcPts val="0"/>
              </a:spcBef>
              <a:spcAft>
                <a:spcPts val="0"/>
              </a:spcAft>
              <a:buSzPts val="1700"/>
              <a:buAutoNum type="arabicPeriod"/>
            </a:pPr>
            <a:r>
              <a:rPr lang="en" sz="1700"/>
              <a:t>Highlight the text you want to code</a:t>
            </a:r>
            <a:endParaRPr sz="1700"/>
          </a:p>
          <a:p>
            <a:pPr marL="457200" lvl="0" indent="-336550" algn="l" rtl="0">
              <a:lnSpc>
                <a:spcPct val="115000"/>
              </a:lnSpc>
              <a:spcBef>
                <a:spcPts val="0"/>
              </a:spcBef>
              <a:spcAft>
                <a:spcPts val="0"/>
              </a:spcAft>
              <a:buSzPts val="1700"/>
              <a:buAutoNum type="arabicPeriod"/>
            </a:pPr>
            <a:r>
              <a:rPr lang="en" sz="1700"/>
              <a:t>Command/Control+click and go to “Code Selection”</a:t>
            </a:r>
            <a:endParaRPr sz="1700"/>
          </a:p>
          <a:p>
            <a:pPr marL="457200" lvl="0" indent="-336550" algn="l" rtl="0">
              <a:lnSpc>
                <a:spcPct val="115000"/>
              </a:lnSpc>
              <a:spcBef>
                <a:spcPts val="0"/>
              </a:spcBef>
              <a:spcAft>
                <a:spcPts val="0"/>
              </a:spcAft>
              <a:buSzPts val="1700"/>
              <a:buAutoNum type="arabicPeriod"/>
            </a:pPr>
            <a:r>
              <a:rPr lang="en" sz="1700"/>
              <a:t>Click “At Existing Nodes or Cases”</a:t>
            </a:r>
            <a:endParaRPr sz="1700"/>
          </a:p>
          <a:p>
            <a:pPr marL="914400" lvl="1" indent="-336550" algn="l" rtl="0">
              <a:lnSpc>
                <a:spcPct val="115000"/>
              </a:lnSpc>
              <a:spcBef>
                <a:spcPts val="0"/>
              </a:spcBef>
              <a:spcAft>
                <a:spcPts val="0"/>
              </a:spcAft>
              <a:buSzPts val="1700"/>
              <a:buAutoNum type="alphaLcPeriod"/>
            </a:pPr>
            <a:r>
              <a:rPr lang="en" sz="1700"/>
              <a:t>Once you use nodes, the nodes will show up when you click “Code Selection”</a:t>
            </a:r>
            <a:endParaRPr sz="1700"/>
          </a:p>
          <a:p>
            <a:pPr marL="914400" lvl="1" indent="-336550" algn="l" rtl="0">
              <a:lnSpc>
                <a:spcPct val="115000"/>
              </a:lnSpc>
              <a:spcBef>
                <a:spcPts val="0"/>
              </a:spcBef>
              <a:spcAft>
                <a:spcPts val="0"/>
              </a:spcAft>
              <a:buSzPts val="1700"/>
              <a:buAutoNum type="alphaLcPeriod"/>
            </a:pPr>
            <a:r>
              <a:rPr lang="en" sz="1700"/>
              <a:t>You can also add new nodes/cases as you annotate</a:t>
            </a:r>
            <a:endParaRPr sz="1700"/>
          </a:p>
        </p:txBody>
      </p:sp>
      <p:pic>
        <p:nvPicPr>
          <p:cNvPr id="245" name="Google Shape;245;p21"/>
          <p:cNvPicPr preferRelativeResize="0"/>
          <p:nvPr/>
        </p:nvPicPr>
        <p:blipFill rotWithShape="1">
          <a:blip r:embed="rId3">
            <a:alphaModFix/>
          </a:blip>
          <a:srcRect/>
          <a:stretch/>
        </p:blipFill>
        <p:spPr>
          <a:xfrm>
            <a:off x="4881675" y="1139425"/>
            <a:ext cx="3954449" cy="2909660"/>
          </a:xfrm>
          <a:prstGeom prst="rect">
            <a:avLst/>
          </a:prstGeom>
          <a:noFill/>
          <a:ln>
            <a:noFill/>
          </a:ln>
        </p:spPr>
      </p:pic>
      <p:sp>
        <p:nvSpPr>
          <p:cNvPr id="246" name="Google Shape;246;p21"/>
          <p:cNvSpPr/>
          <p:nvPr/>
        </p:nvSpPr>
        <p:spPr>
          <a:xfrm>
            <a:off x="5697625" y="3336700"/>
            <a:ext cx="1319700" cy="2142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body" idx="1"/>
          </p:nvPr>
        </p:nvSpPr>
        <p:spPr>
          <a:xfrm>
            <a:off x="311700" y="1028575"/>
            <a:ext cx="88323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a:p>
            <a:pPr marL="457200" lvl="0" indent="-381000" algn="l" rtl="0">
              <a:lnSpc>
                <a:spcPct val="115000"/>
              </a:lnSpc>
              <a:spcBef>
                <a:spcPts val="0"/>
              </a:spcBef>
              <a:spcAft>
                <a:spcPts val="0"/>
              </a:spcAft>
              <a:buSzPts val="2400"/>
              <a:buChar char="●"/>
            </a:pPr>
            <a:r>
              <a:rPr lang="en" dirty="0"/>
              <a:t>Qualitative Coding: annotating and highlighting sources</a:t>
            </a:r>
            <a:endParaRPr dirty="0"/>
          </a:p>
          <a:p>
            <a:pPr marL="457200" lvl="0" indent="-381000" algn="l" rtl="0">
              <a:lnSpc>
                <a:spcPct val="115000"/>
              </a:lnSpc>
              <a:spcBef>
                <a:spcPts val="0"/>
              </a:spcBef>
              <a:spcAft>
                <a:spcPts val="0"/>
              </a:spcAft>
              <a:buSzPts val="2400"/>
              <a:buChar char="●"/>
            </a:pPr>
            <a:r>
              <a:rPr lang="en" dirty="0"/>
              <a:t>What is NVivo?</a:t>
            </a:r>
            <a:endParaRPr dirty="0"/>
          </a:p>
          <a:p>
            <a:pPr marL="457200" lvl="0" indent="-381000" algn="l" rtl="0">
              <a:lnSpc>
                <a:spcPct val="115000"/>
              </a:lnSpc>
              <a:spcBef>
                <a:spcPts val="0"/>
              </a:spcBef>
              <a:spcAft>
                <a:spcPts val="0"/>
              </a:spcAft>
              <a:buSzPts val="2400"/>
              <a:buChar char="●"/>
            </a:pPr>
            <a:r>
              <a:rPr lang="en" dirty="0"/>
              <a:t>Important vocabulary and functions</a:t>
            </a:r>
            <a:endParaRPr dirty="0"/>
          </a:p>
          <a:p>
            <a:pPr marL="457200" lvl="0" indent="-381000" algn="l" rtl="0">
              <a:lnSpc>
                <a:spcPct val="115000"/>
              </a:lnSpc>
              <a:spcBef>
                <a:spcPts val="0"/>
              </a:spcBef>
              <a:spcAft>
                <a:spcPts val="0"/>
              </a:spcAft>
              <a:buSzPts val="2400"/>
              <a:buChar char="●"/>
            </a:pPr>
            <a:r>
              <a:rPr lang="en" dirty="0"/>
              <a:t>NVivo demonstration</a:t>
            </a:r>
            <a:endParaRPr dirty="0"/>
          </a:p>
          <a:p>
            <a:pPr marL="0" lvl="0" indent="0">
              <a:spcBef>
                <a:spcPts val="1600"/>
              </a:spcBef>
              <a:buNone/>
            </a:pPr>
            <a:r>
              <a:rPr lang="en" dirty="0"/>
              <a:t>Slides &amp; handouts at: </a:t>
            </a:r>
            <a:r>
              <a:rPr lang="en-US" dirty="0">
                <a:hlinkClick r:id="rId3"/>
              </a:rPr>
              <a:t>https://bit.ly/diti-spring2022-singer</a:t>
            </a:r>
            <a:r>
              <a:rPr lang="en-US" dirty="0"/>
              <a:t> </a:t>
            </a:r>
            <a:endParaRPr dirty="0"/>
          </a:p>
          <a:p>
            <a:pPr marL="0" lvl="0" indent="0" algn="l" rtl="0">
              <a:lnSpc>
                <a:spcPct val="115000"/>
              </a:lnSpc>
              <a:spcBef>
                <a:spcPts val="1600"/>
              </a:spcBef>
              <a:spcAft>
                <a:spcPts val="1600"/>
              </a:spcAft>
              <a:buSzPts val="2400"/>
              <a:buNone/>
            </a:pPr>
            <a:endParaRPr dirty="0"/>
          </a:p>
        </p:txBody>
      </p:sp>
      <p:sp>
        <p:nvSpPr>
          <p:cNvPr id="67" name="Google Shape;67;p2"/>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Workshop 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2"/>
          <p:cNvSpPr txBox="1">
            <a:spLocks noGrp="1"/>
          </p:cNvSpPr>
          <p:nvPr>
            <p:ph type="title"/>
          </p:nvPr>
        </p:nvSpPr>
        <p:spPr>
          <a:xfrm>
            <a:off x="366375" y="0"/>
            <a:ext cx="8154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View Your Codes (Windows)</a:t>
            </a:r>
            <a:endParaRPr/>
          </a:p>
        </p:txBody>
      </p:sp>
      <p:sp>
        <p:nvSpPr>
          <p:cNvPr id="252" name="Google Shape;252;p22"/>
          <p:cNvSpPr txBox="1">
            <a:spLocks noGrp="1"/>
          </p:cNvSpPr>
          <p:nvPr>
            <p:ph type="body" idx="1"/>
          </p:nvPr>
        </p:nvSpPr>
        <p:spPr>
          <a:xfrm>
            <a:off x="270325" y="583575"/>
            <a:ext cx="8631300" cy="1385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2"/>
              </a:buClr>
              <a:buSzPts val="1400"/>
              <a:buFont typeface="Cambria"/>
              <a:buAutoNum type="arabicPeriod"/>
            </a:pPr>
            <a:r>
              <a:rPr lang="en" sz="1400"/>
              <a:t>Go to “Document” in the toolbar</a:t>
            </a:r>
            <a:endParaRPr sz="1400"/>
          </a:p>
          <a:p>
            <a:pPr marL="457200" marR="0" lvl="0" indent="-317500" algn="l" rtl="0">
              <a:lnSpc>
                <a:spcPct val="115000"/>
              </a:lnSpc>
              <a:spcBef>
                <a:spcPts val="0"/>
              </a:spcBef>
              <a:spcAft>
                <a:spcPts val="0"/>
              </a:spcAft>
              <a:buSzPts val="1400"/>
              <a:buAutoNum type="arabicPeriod"/>
            </a:pPr>
            <a:r>
              <a:rPr lang="en" sz="1400"/>
              <a:t>Click “Highlight” then “All Coding”</a:t>
            </a:r>
            <a:endParaRPr sz="1400"/>
          </a:p>
          <a:p>
            <a:pPr marL="457200" marR="0" lvl="0" indent="-317500" algn="l" rtl="0">
              <a:lnSpc>
                <a:spcPct val="115000"/>
              </a:lnSpc>
              <a:spcBef>
                <a:spcPts val="0"/>
              </a:spcBef>
              <a:spcAft>
                <a:spcPts val="0"/>
              </a:spcAft>
              <a:buSzPts val="1400"/>
              <a:buAutoNum type="arabicPeriod"/>
            </a:pPr>
            <a:r>
              <a:rPr lang="en" sz="1400"/>
              <a:t>Click “Coding Stripes” and “All Coding” to see the code names and where they appear in the document.</a:t>
            </a:r>
            <a:endParaRPr sz="1400"/>
          </a:p>
          <a:p>
            <a:pPr marL="914400" marR="0" lvl="1" indent="-317500" algn="l" rtl="0">
              <a:lnSpc>
                <a:spcPct val="115000"/>
              </a:lnSpc>
              <a:spcBef>
                <a:spcPts val="0"/>
              </a:spcBef>
              <a:spcAft>
                <a:spcPts val="0"/>
              </a:spcAft>
              <a:buSzPts val="1400"/>
              <a:buAutoNum type="alphaLcPeriod"/>
            </a:pPr>
            <a:r>
              <a:rPr lang="en" sz="1400"/>
              <a:t>If you have tagged an entire file as a “case,” everything will be highlighted. Simply choose “Coding for Selected Items”</a:t>
            </a:r>
            <a:endParaRPr sz="1400"/>
          </a:p>
        </p:txBody>
      </p:sp>
      <p:pic>
        <p:nvPicPr>
          <p:cNvPr id="253" name="Google Shape;253;p22"/>
          <p:cNvPicPr preferRelativeResize="0"/>
          <p:nvPr/>
        </p:nvPicPr>
        <p:blipFill rotWithShape="1">
          <a:blip r:embed="rId3">
            <a:alphaModFix/>
          </a:blip>
          <a:srcRect/>
          <a:stretch/>
        </p:blipFill>
        <p:spPr>
          <a:xfrm>
            <a:off x="459100" y="1969283"/>
            <a:ext cx="6711183" cy="2110425"/>
          </a:xfrm>
          <a:prstGeom prst="rect">
            <a:avLst/>
          </a:prstGeom>
          <a:noFill/>
          <a:ln>
            <a:noFill/>
          </a:ln>
        </p:spPr>
      </p:pic>
      <p:sp>
        <p:nvSpPr>
          <p:cNvPr id="254" name="Google Shape;254;p22"/>
          <p:cNvSpPr txBox="1"/>
          <p:nvPr/>
        </p:nvSpPr>
        <p:spPr>
          <a:xfrm>
            <a:off x="2138700" y="4213950"/>
            <a:ext cx="3721500" cy="344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document you are coding and annotations</a:t>
            </a:r>
            <a:endParaRPr sz="1400" b="0" i="0" u="none" strike="noStrike" cap="none">
              <a:solidFill>
                <a:srgbClr val="000000"/>
              </a:solidFill>
              <a:latin typeface="Cambria"/>
              <a:ea typeface="Cambria"/>
              <a:cs typeface="Cambria"/>
              <a:sym typeface="Cambria"/>
            </a:endParaRPr>
          </a:p>
        </p:txBody>
      </p:sp>
      <p:sp>
        <p:nvSpPr>
          <p:cNvPr id="255" name="Google Shape;255;p22"/>
          <p:cNvSpPr/>
          <p:nvPr/>
        </p:nvSpPr>
        <p:spPr>
          <a:xfrm rot="10800000" flipH="1">
            <a:off x="698501" y="2035425"/>
            <a:ext cx="381600" cy="129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2"/>
          <p:cNvSpPr/>
          <p:nvPr/>
        </p:nvSpPr>
        <p:spPr>
          <a:xfrm rot="10800000" flipH="1">
            <a:off x="800825" y="2169125"/>
            <a:ext cx="889200" cy="983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2"/>
          <p:cNvSpPr/>
          <p:nvPr/>
        </p:nvSpPr>
        <p:spPr>
          <a:xfrm rot="10800000" flipH="1">
            <a:off x="2391899" y="2873101"/>
            <a:ext cx="2825100" cy="1206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2"/>
          <p:cNvSpPr/>
          <p:nvPr/>
        </p:nvSpPr>
        <p:spPr>
          <a:xfrm rot="10800000" flipH="1">
            <a:off x="6360900" y="2652675"/>
            <a:ext cx="795900" cy="1463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2"/>
          <p:cNvSpPr txBox="1"/>
          <p:nvPr/>
        </p:nvSpPr>
        <p:spPr>
          <a:xfrm>
            <a:off x="219700" y="1478954"/>
            <a:ext cx="239400" cy="25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1</a:t>
            </a:r>
            <a:endParaRPr sz="2400" b="1" i="0" u="none" strike="noStrike" cap="none">
              <a:solidFill>
                <a:srgbClr val="ED0E0E"/>
              </a:solidFill>
              <a:latin typeface="Cambria"/>
              <a:ea typeface="Cambria"/>
              <a:cs typeface="Cambria"/>
              <a:sym typeface="Cambria"/>
            </a:endParaRPr>
          </a:p>
        </p:txBody>
      </p:sp>
      <p:sp>
        <p:nvSpPr>
          <p:cNvPr id="260" name="Google Shape;260;p22"/>
          <p:cNvSpPr txBox="1"/>
          <p:nvPr/>
        </p:nvSpPr>
        <p:spPr>
          <a:xfrm>
            <a:off x="1750363" y="1934017"/>
            <a:ext cx="333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2</a:t>
            </a:r>
            <a:endParaRPr sz="2400" b="1" i="0" u="none" strike="noStrike" cap="none">
              <a:solidFill>
                <a:srgbClr val="ED0E0E"/>
              </a:solidFill>
              <a:latin typeface="Cambria"/>
              <a:ea typeface="Cambria"/>
              <a:cs typeface="Cambria"/>
              <a:sym typeface="Cambria"/>
            </a:endParaRPr>
          </a:p>
        </p:txBody>
      </p:sp>
      <p:sp>
        <p:nvSpPr>
          <p:cNvPr id="261" name="Google Shape;261;p22"/>
          <p:cNvSpPr txBox="1"/>
          <p:nvPr/>
        </p:nvSpPr>
        <p:spPr>
          <a:xfrm>
            <a:off x="33375" y="2089674"/>
            <a:ext cx="333000" cy="39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3</a:t>
            </a:r>
            <a:endParaRPr sz="2400" b="1" i="0" u="none" strike="noStrike" cap="none">
              <a:solidFill>
                <a:srgbClr val="ED0E0E"/>
              </a:solidFill>
              <a:latin typeface="Cambria"/>
              <a:ea typeface="Cambria"/>
              <a:cs typeface="Cambria"/>
              <a:sym typeface="Cambria"/>
            </a:endParaRPr>
          </a:p>
        </p:txBody>
      </p:sp>
      <p:sp>
        <p:nvSpPr>
          <p:cNvPr id="262" name="Google Shape;262;p22"/>
          <p:cNvSpPr txBox="1"/>
          <p:nvPr/>
        </p:nvSpPr>
        <p:spPr>
          <a:xfrm>
            <a:off x="7259675" y="2828250"/>
            <a:ext cx="1641900" cy="9831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Coding stripes (shows what codes appear where in the doc)</a:t>
            </a:r>
            <a:endParaRPr sz="1400" b="0" i="0" u="none" strike="noStrike" cap="none">
              <a:solidFill>
                <a:srgbClr val="000000"/>
              </a:solidFill>
              <a:latin typeface="Cambria"/>
              <a:ea typeface="Cambria"/>
              <a:cs typeface="Cambria"/>
              <a:sym typeface="Cambria"/>
            </a:endParaRPr>
          </a:p>
        </p:txBody>
      </p:sp>
      <p:sp>
        <p:nvSpPr>
          <p:cNvPr id="263" name="Google Shape;263;p22"/>
          <p:cNvSpPr/>
          <p:nvPr/>
        </p:nvSpPr>
        <p:spPr>
          <a:xfrm rot="10800000" flipH="1">
            <a:off x="555425" y="2117125"/>
            <a:ext cx="245400" cy="344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4" name="Google Shape;264;p22"/>
          <p:cNvCxnSpPr>
            <a:endCxn id="255" idx="2"/>
          </p:cNvCxnSpPr>
          <p:nvPr/>
        </p:nvCxnSpPr>
        <p:spPr>
          <a:xfrm>
            <a:off x="504701" y="1815225"/>
            <a:ext cx="384600" cy="220200"/>
          </a:xfrm>
          <a:prstGeom prst="straightConnector1">
            <a:avLst/>
          </a:prstGeom>
          <a:noFill/>
          <a:ln w="9525" cap="flat" cmpd="sng">
            <a:solidFill>
              <a:srgbClr val="FF0000"/>
            </a:solidFill>
            <a:prstDash val="solid"/>
            <a:round/>
            <a:headEnd type="none" w="sm" len="sm"/>
            <a:tailEnd type="triangle" w="med" len="med"/>
          </a:ln>
        </p:spPr>
      </p:cxnSp>
      <p:cxnSp>
        <p:nvCxnSpPr>
          <p:cNvPr id="265" name="Google Shape;265;p22"/>
          <p:cNvCxnSpPr>
            <a:endCxn id="263" idx="1"/>
          </p:cNvCxnSpPr>
          <p:nvPr/>
        </p:nvCxnSpPr>
        <p:spPr>
          <a:xfrm rot="10800000" flipH="1">
            <a:off x="366425" y="2289325"/>
            <a:ext cx="189000" cy="129000"/>
          </a:xfrm>
          <a:prstGeom prst="straightConnector1">
            <a:avLst/>
          </a:prstGeom>
          <a:noFill/>
          <a:ln w="9525" cap="flat" cmpd="sng">
            <a:solidFill>
              <a:srgbClr val="FF0000"/>
            </a:solidFill>
            <a:prstDash val="solid"/>
            <a:round/>
            <a:headEnd type="none" w="sm" len="sm"/>
            <a:tailEnd type="triangle" w="med" len="med"/>
          </a:ln>
        </p:spPr>
      </p:cxnSp>
      <p:cxnSp>
        <p:nvCxnSpPr>
          <p:cNvPr id="266" name="Google Shape;266;p22"/>
          <p:cNvCxnSpPr>
            <a:endCxn id="256" idx="3"/>
          </p:cNvCxnSpPr>
          <p:nvPr/>
        </p:nvCxnSpPr>
        <p:spPr>
          <a:xfrm flipH="1">
            <a:off x="1690025" y="2369975"/>
            <a:ext cx="280200" cy="2907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title"/>
          </p:nvPr>
        </p:nvSpPr>
        <p:spPr>
          <a:xfrm>
            <a:off x="285325" y="172700"/>
            <a:ext cx="8235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View Your Codes (Macs)</a:t>
            </a:r>
            <a:endParaRPr/>
          </a:p>
        </p:txBody>
      </p:sp>
      <p:sp>
        <p:nvSpPr>
          <p:cNvPr id="272" name="Google Shape;272;p23"/>
          <p:cNvSpPr txBox="1">
            <a:spLocks noGrp="1"/>
          </p:cNvSpPr>
          <p:nvPr>
            <p:ph type="body" idx="1"/>
          </p:nvPr>
        </p:nvSpPr>
        <p:spPr>
          <a:xfrm>
            <a:off x="285325" y="886025"/>
            <a:ext cx="4054800" cy="4368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Cambria"/>
              <a:buAutoNum type="arabicPeriod"/>
            </a:pPr>
            <a:r>
              <a:rPr lang="en" sz="1800"/>
              <a:t>Go to “View” in the toolbar</a:t>
            </a:r>
            <a:endParaRPr sz="1800"/>
          </a:p>
          <a:p>
            <a:pPr marL="457200" marR="0" lvl="0" indent="-342900" algn="l" rtl="0">
              <a:lnSpc>
                <a:spcPct val="115000"/>
              </a:lnSpc>
              <a:spcBef>
                <a:spcPts val="0"/>
              </a:spcBef>
              <a:spcAft>
                <a:spcPts val="0"/>
              </a:spcAft>
              <a:buSzPts val="1800"/>
              <a:buAutoNum type="arabicPeriod"/>
            </a:pPr>
            <a:r>
              <a:rPr lang="en" sz="1800"/>
              <a:t>Click “Highlight” then “Coding for All Nodes”</a:t>
            </a:r>
            <a:endParaRPr sz="1800"/>
          </a:p>
          <a:p>
            <a:pPr marL="457200" marR="0" lvl="0" indent="-342900" algn="l" rtl="0">
              <a:lnSpc>
                <a:spcPct val="115000"/>
              </a:lnSpc>
              <a:spcBef>
                <a:spcPts val="0"/>
              </a:spcBef>
              <a:spcAft>
                <a:spcPts val="0"/>
              </a:spcAft>
              <a:buSzPts val="1800"/>
              <a:buAutoNum type="arabicPeriod"/>
            </a:pPr>
            <a:r>
              <a:rPr lang="en" sz="1800"/>
              <a:t>Click “Coding Stripes” and “All Nodes Coding” to see the code names and where they appear in the document.</a:t>
            </a:r>
            <a:endParaRPr sz="1800"/>
          </a:p>
          <a:p>
            <a:pPr marL="914400" marR="0" lvl="1" indent="-342900" algn="l" rtl="0">
              <a:lnSpc>
                <a:spcPct val="115000"/>
              </a:lnSpc>
              <a:spcBef>
                <a:spcPts val="0"/>
              </a:spcBef>
              <a:spcAft>
                <a:spcPts val="0"/>
              </a:spcAft>
              <a:buSzPts val="1800"/>
              <a:buAutoNum type="alphaLcPeriod"/>
            </a:pPr>
            <a:r>
              <a:rPr lang="en" sz="1800"/>
              <a:t>If you have tagged an entire file as a “case,” everything will be highlighted. Simply choose “Coding for Selected Items.”</a:t>
            </a:r>
            <a:endParaRPr sz="1800"/>
          </a:p>
        </p:txBody>
      </p:sp>
      <p:pic>
        <p:nvPicPr>
          <p:cNvPr id="273" name="Google Shape;273;p23"/>
          <p:cNvPicPr preferRelativeResize="0"/>
          <p:nvPr/>
        </p:nvPicPr>
        <p:blipFill rotWithShape="1">
          <a:blip r:embed="rId3">
            <a:alphaModFix/>
          </a:blip>
          <a:srcRect/>
          <a:stretch/>
        </p:blipFill>
        <p:spPr>
          <a:xfrm>
            <a:off x="4653036" y="1206498"/>
            <a:ext cx="4474875" cy="2423485"/>
          </a:xfrm>
          <a:prstGeom prst="rect">
            <a:avLst/>
          </a:prstGeom>
          <a:noFill/>
          <a:ln>
            <a:noFill/>
          </a:ln>
        </p:spPr>
      </p:pic>
      <p:sp>
        <p:nvSpPr>
          <p:cNvPr id="274" name="Google Shape;274;p23"/>
          <p:cNvSpPr/>
          <p:nvPr/>
        </p:nvSpPr>
        <p:spPr>
          <a:xfrm rot="10800000" flipH="1">
            <a:off x="5418113" y="1206519"/>
            <a:ext cx="536400" cy="170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3"/>
          <p:cNvSpPr/>
          <p:nvPr/>
        </p:nvSpPr>
        <p:spPr>
          <a:xfrm rot="10800000" flipH="1">
            <a:off x="5227324" y="1376492"/>
            <a:ext cx="1049700" cy="7407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3"/>
          <p:cNvSpPr/>
          <p:nvPr/>
        </p:nvSpPr>
        <p:spPr>
          <a:xfrm rot="10800000" flipH="1">
            <a:off x="4845251" y="1376504"/>
            <a:ext cx="333000" cy="348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rot="10800000" flipH="1">
            <a:off x="6195153" y="2418219"/>
            <a:ext cx="2171700" cy="1002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3"/>
          <p:cNvSpPr/>
          <p:nvPr/>
        </p:nvSpPr>
        <p:spPr>
          <a:xfrm rot="10800000" flipH="1">
            <a:off x="8584722" y="2117323"/>
            <a:ext cx="559200" cy="1452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3"/>
          <p:cNvSpPr txBox="1"/>
          <p:nvPr/>
        </p:nvSpPr>
        <p:spPr>
          <a:xfrm>
            <a:off x="5811351" y="698799"/>
            <a:ext cx="4656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1</a:t>
            </a:r>
            <a:endParaRPr sz="2400" b="1" i="0" u="none" strike="noStrike" cap="none">
              <a:solidFill>
                <a:srgbClr val="ED0E0E"/>
              </a:solidFill>
              <a:latin typeface="Cambria"/>
              <a:ea typeface="Cambria"/>
              <a:cs typeface="Cambria"/>
              <a:sym typeface="Cambria"/>
            </a:endParaRPr>
          </a:p>
        </p:txBody>
      </p:sp>
      <p:sp>
        <p:nvSpPr>
          <p:cNvPr id="280" name="Google Shape;280;p23"/>
          <p:cNvSpPr txBox="1"/>
          <p:nvPr/>
        </p:nvSpPr>
        <p:spPr>
          <a:xfrm>
            <a:off x="5519813" y="2117192"/>
            <a:ext cx="333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2</a:t>
            </a:r>
            <a:endParaRPr sz="2400" b="1" i="0" u="none" strike="noStrike" cap="none">
              <a:solidFill>
                <a:srgbClr val="ED0E0E"/>
              </a:solidFill>
              <a:latin typeface="Cambria"/>
              <a:ea typeface="Cambria"/>
              <a:cs typeface="Cambria"/>
              <a:sym typeface="Cambria"/>
            </a:endParaRPr>
          </a:p>
        </p:txBody>
      </p:sp>
      <p:sp>
        <p:nvSpPr>
          <p:cNvPr id="281" name="Google Shape;281;p23"/>
          <p:cNvSpPr txBox="1"/>
          <p:nvPr/>
        </p:nvSpPr>
        <p:spPr>
          <a:xfrm>
            <a:off x="4572000" y="1380571"/>
            <a:ext cx="3330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ED0E0E"/>
                </a:solidFill>
                <a:latin typeface="Cambria"/>
                <a:ea typeface="Cambria"/>
                <a:cs typeface="Cambria"/>
                <a:sym typeface="Cambria"/>
              </a:rPr>
              <a:t>3</a:t>
            </a:r>
            <a:endParaRPr sz="2400" b="1" i="0" u="none" strike="noStrike" cap="none">
              <a:solidFill>
                <a:srgbClr val="ED0E0E"/>
              </a:solidFill>
              <a:latin typeface="Cambria"/>
              <a:ea typeface="Cambria"/>
              <a:cs typeface="Cambria"/>
              <a:sym typeface="Cambria"/>
            </a:endParaRPr>
          </a:p>
        </p:txBody>
      </p:sp>
      <p:sp>
        <p:nvSpPr>
          <p:cNvPr id="282" name="Google Shape;282;p23"/>
          <p:cNvSpPr txBox="1"/>
          <p:nvPr/>
        </p:nvSpPr>
        <p:spPr>
          <a:xfrm>
            <a:off x="5739625" y="3535575"/>
            <a:ext cx="2558700" cy="7818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Your document you are coding and annotation (yellow = codes, blue = annotations)</a:t>
            </a:r>
            <a:endParaRPr sz="1400" b="0" i="0" u="none" strike="noStrike" cap="none">
              <a:solidFill>
                <a:srgbClr val="000000"/>
              </a:solidFill>
              <a:latin typeface="Cambria"/>
              <a:ea typeface="Cambria"/>
              <a:cs typeface="Cambria"/>
              <a:sym typeface="Cambria"/>
            </a:endParaRPr>
          </a:p>
        </p:txBody>
      </p:sp>
      <p:sp>
        <p:nvSpPr>
          <p:cNvPr id="283" name="Google Shape;283;p23"/>
          <p:cNvSpPr txBox="1"/>
          <p:nvPr/>
        </p:nvSpPr>
        <p:spPr>
          <a:xfrm>
            <a:off x="7790550" y="827138"/>
            <a:ext cx="1353300" cy="1214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Coding stripes (shows what codes appear where in the doc)</a:t>
            </a:r>
            <a:endParaRPr sz="1400" b="0" i="0" u="none" strike="noStrike" cap="none">
              <a:solidFill>
                <a:srgbClr val="000000"/>
              </a:solidFill>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4"/>
          <p:cNvSpPr txBox="1">
            <a:spLocks noGrp="1"/>
          </p:cNvSpPr>
          <p:nvPr>
            <p:ph type="title"/>
          </p:nvPr>
        </p:nvSpPr>
        <p:spPr>
          <a:xfrm>
            <a:off x="262800" y="0"/>
            <a:ext cx="8388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Annotating Files (Windows)</a:t>
            </a:r>
            <a:endParaRPr/>
          </a:p>
        </p:txBody>
      </p:sp>
      <p:sp>
        <p:nvSpPr>
          <p:cNvPr id="289" name="Google Shape;289;p24"/>
          <p:cNvSpPr txBox="1">
            <a:spLocks noGrp="1"/>
          </p:cNvSpPr>
          <p:nvPr>
            <p:ph type="body" idx="1"/>
          </p:nvPr>
        </p:nvSpPr>
        <p:spPr>
          <a:xfrm>
            <a:off x="262800" y="662325"/>
            <a:ext cx="8680200" cy="13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r>
              <a:rPr lang="en" sz="2000"/>
              <a:t>To annotate (comment), follow the same steps as coding except click “New Annotation” instead after you highlight and Command/Control click. Find all your annotations in the “Notes/Annotations” section in the left menu.</a:t>
            </a:r>
            <a:endParaRPr sz="2000"/>
          </a:p>
        </p:txBody>
      </p:sp>
      <p:pic>
        <p:nvPicPr>
          <p:cNvPr id="290" name="Google Shape;290;p24"/>
          <p:cNvPicPr preferRelativeResize="0"/>
          <p:nvPr/>
        </p:nvPicPr>
        <p:blipFill rotWithShape="1">
          <a:blip r:embed="rId3">
            <a:alphaModFix/>
          </a:blip>
          <a:srcRect/>
          <a:stretch/>
        </p:blipFill>
        <p:spPr>
          <a:xfrm>
            <a:off x="925675" y="1976025"/>
            <a:ext cx="6128274" cy="2513400"/>
          </a:xfrm>
          <a:prstGeom prst="rect">
            <a:avLst/>
          </a:prstGeom>
          <a:noFill/>
          <a:ln>
            <a:noFill/>
          </a:ln>
        </p:spPr>
      </p:pic>
      <p:sp>
        <p:nvSpPr>
          <p:cNvPr id="291" name="Google Shape;291;p24"/>
          <p:cNvSpPr/>
          <p:nvPr/>
        </p:nvSpPr>
        <p:spPr>
          <a:xfrm>
            <a:off x="4314825" y="3968325"/>
            <a:ext cx="1941000" cy="521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4"/>
          <p:cNvSpPr/>
          <p:nvPr/>
        </p:nvSpPr>
        <p:spPr>
          <a:xfrm>
            <a:off x="4266950" y="2438250"/>
            <a:ext cx="2706300" cy="521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4"/>
          <p:cNvSpPr/>
          <p:nvPr/>
        </p:nvSpPr>
        <p:spPr>
          <a:xfrm>
            <a:off x="955250" y="3563227"/>
            <a:ext cx="815700" cy="521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4"/>
          <p:cNvSpPr txBox="1"/>
          <p:nvPr/>
        </p:nvSpPr>
        <p:spPr>
          <a:xfrm>
            <a:off x="1864725" y="3794625"/>
            <a:ext cx="1772400" cy="7533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Where you can find all your annotations listed</a:t>
            </a:r>
            <a:endParaRPr sz="1400" b="0" i="0" u="none" strike="noStrike" cap="none">
              <a:solidFill>
                <a:srgbClr val="000000"/>
              </a:solidFill>
              <a:latin typeface="Cambria"/>
              <a:ea typeface="Cambria"/>
              <a:cs typeface="Cambria"/>
              <a:sym typeface="Cambria"/>
            </a:endParaRPr>
          </a:p>
        </p:txBody>
      </p:sp>
      <p:sp>
        <p:nvSpPr>
          <p:cNvPr id="295" name="Google Shape;295;p24"/>
          <p:cNvSpPr/>
          <p:nvPr/>
        </p:nvSpPr>
        <p:spPr>
          <a:xfrm>
            <a:off x="1864725" y="1976025"/>
            <a:ext cx="2272200" cy="792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4"/>
          <p:cNvSpPr txBox="1"/>
          <p:nvPr/>
        </p:nvSpPr>
        <p:spPr>
          <a:xfrm>
            <a:off x="2888975" y="2862375"/>
            <a:ext cx="1129800" cy="572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List of annotations</a:t>
            </a:r>
            <a:endParaRPr sz="1400" b="0" i="0" u="none" strike="noStrike" cap="none">
              <a:solidFill>
                <a:srgbClr val="000000"/>
              </a:solidFill>
              <a:latin typeface="Cambria"/>
              <a:ea typeface="Cambria"/>
              <a:cs typeface="Cambria"/>
              <a:sym typeface="Cambria"/>
            </a:endParaRPr>
          </a:p>
        </p:txBody>
      </p:sp>
      <p:sp>
        <p:nvSpPr>
          <p:cNvPr id="297" name="Google Shape;297;p24"/>
          <p:cNvSpPr txBox="1"/>
          <p:nvPr/>
        </p:nvSpPr>
        <p:spPr>
          <a:xfrm>
            <a:off x="6423675" y="4130775"/>
            <a:ext cx="1415400" cy="3180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Your annotation</a:t>
            </a:r>
            <a:endParaRPr sz="1400" b="0" i="0" u="none" strike="noStrike" cap="none">
              <a:solidFill>
                <a:srgbClr val="000000"/>
              </a:solidFill>
              <a:latin typeface="Cambria"/>
              <a:ea typeface="Cambria"/>
              <a:cs typeface="Cambria"/>
              <a:sym typeface="Cambria"/>
            </a:endParaRPr>
          </a:p>
        </p:txBody>
      </p:sp>
      <p:sp>
        <p:nvSpPr>
          <p:cNvPr id="298" name="Google Shape;298;p24"/>
          <p:cNvSpPr txBox="1"/>
          <p:nvPr/>
        </p:nvSpPr>
        <p:spPr>
          <a:xfrm>
            <a:off x="7142100" y="2494525"/>
            <a:ext cx="1509300" cy="989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text from the document you highlighted and are annotating</a:t>
            </a:r>
            <a:endParaRPr sz="1400" b="0" i="0" u="none" strike="noStrike" cap="none">
              <a:solidFill>
                <a:srgbClr val="000000"/>
              </a:solidFill>
              <a:latin typeface="Cambria"/>
              <a:ea typeface="Cambria"/>
              <a:cs typeface="Cambria"/>
              <a:sym typeface="Cambria"/>
            </a:endParaRPr>
          </a:p>
        </p:txBody>
      </p:sp>
      <p:cxnSp>
        <p:nvCxnSpPr>
          <p:cNvPr id="299" name="Google Shape;299;p24"/>
          <p:cNvCxnSpPr/>
          <p:nvPr/>
        </p:nvCxnSpPr>
        <p:spPr>
          <a:xfrm rot="10800000">
            <a:off x="1773788" y="3633225"/>
            <a:ext cx="1031400" cy="161400"/>
          </a:xfrm>
          <a:prstGeom prst="straightConnector1">
            <a:avLst/>
          </a:prstGeom>
          <a:noFill/>
          <a:ln w="9525" cap="flat" cmpd="sng">
            <a:solidFill>
              <a:srgbClr val="FF0000"/>
            </a:solidFill>
            <a:prstDash val="solid"/>
            <a:round/>
            <a:headEnd type="none" w="sm" len="sm"/>
            <a:tailEnd type="triangle" w="med" len="med"/>
          </a:ln>
        </p:spPr>
      </p:cxnSp>
      <p:cxnSp>
        <p:nvCxnSpPr>
          <p:cNvPr id="300" name="Google Shape;300;p24"/>
          <p:cNvCxnSpPr/>
          <p:nvPr/>
        </p:nvCxnSpPr>
        <p:spPr>
          <a:xfrm rot="10800000">
            <a:off x="6703788" y="2977675"/>
            <a:ext cx="438300" cy="360900"/>
          </a:xfrm>
          <a:prstGeom prst="straightConnector1">
            <a:avLst/>
          </a:prstGeom>
          <a:noFill/>
          <a:ln w="9525" cap="flat" cmpd="sng">
            <a:solidFill>
              <a:srgbClr val="FF0000"/>
            </a:solidFill>
            <a:prstDash val="solid"/>
            <a:round/>
            <a:headEnd type="none" w="sm" len="sm"/>
            <a:tailEnd type="triangle" w="med" len="med"/>
          </a:ln>
        </p:spPr>
      </p:cxnSp>
      <p:cxnSp>
        <p:nvCxnSpPr>
          <p:cNvPr id="301" name="Google Shape;301;p24"/>
          <p:cNvCxnSpPr>
            <a:stCxn id="297" idx="1"/>
            <a:endCxn id="291" idx="3"/>
          </p:cNvCxnSpPr>
          <p:nvPr/>
        </p:nvCxnSpPr>
        <p:spPr>
          <a:xfrm rot="10800000">
            <a:off x="6255975" y="4228875"/>
            <a:ext cx="167700" cy="60900"/>
          </a:xfrm>
          <a:prstGeom prst="straightConnector1">
            <a:avLst/>
          </a:prstGeom>
          <a:noFill/>
          <a:ln w="9525" cap="flat" cmpd="sng">
            <a:solidFill>
              <a:srgbClr val="FF0000"/>
            </a:solidFill>
            <a:prstDash val="solid"/>
            <a:round/>
            <a:headEnd type="none" w="sm" len="sm"/>
            <a:tailEnd type="triangle" w="med" len="med"/>
          </a:ln>
        </p:spPr>
      </p:cxnSp>
      <p:cxnSp>
        <p:nvCxnSpPr>
          <p:cNvPr id="302" name="Google Shape;302;p24"/>
          <p:cNvCxnSpPr/>
          <p:nvPr/>
        </p:nvCxnSpPr>
        <p:spPr>
          <a:xfrm rot="10800000">
            <a:off x="2443463" y="2806750"/>
            <a:ext cx="445500" cy="3522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title"/>
          </p:nvPr>
        </p:nvSpPr>
        <p:spPr>
          <a:xfrm>
            <a:off x="255300" y="0"/>
            <a:ext cx="8396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Annotating Files (Macs)</a:t>
            </a:r>
            <a:endParaRPr/>
          </a:p>
        </p:txBody>
      </p:sp>
      <p:sp>
        <p:nvSpPr>
          <p:cNvPr id="308" name="Google Shape;308;p25"/>
          <p:cNvSpPr txBox="1">
            <a:spLocks noGrp="1"/>
          </p:cNvSpPr>
          <p:nvPr>
            <p:ph type="body" idx="1"/>
          </p:nvPr>
        </p:nvSpPr>
        <p:spPr>
          <a:xfrm>
            <a:off x="255300" y="662325"/>
            <a:ext cx="8642700" cy="13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r>
              <a:rPr lang="en" sz="2000"/>
              <a:t>To annotate (comment), follow the same steps as coding except instead click “New Annotation” after you highlight and Command/Control+click. Find all your annotations in the “Notes/Annotations” section in the left menu.</a:t>
            </a:r>
            <a:endParaRPr sz="2000"/>
          </a:p>
        </p:txBody>
      </p:sp>
      <p:pic>
        <p:nvPicPr>
          <p:cNvPr id="309" name="Google Shape;309;p25"/>
          <p:cNvPicPr preferRelativeResize="0"/>
          <p:nvPr/>
        </p:nvPicPr>
        <p:blipFill rotWithShape="1">
          <a:blip r:embed="rId3">
            <a:alphaModFix/>
          </a:blip>
          <a:srcRect/>
          <a:stretch/>
        </p:blipFill>
        <p:spPr>
          <a:xfrm>
            <a:off x="1609200" y="1976025"/>
            <a:ext cx="5925575" cy="2539525"/>
          </a:xfrm>
          <a:prstGeom prst="rect">
            <a:avLst/>
          </a:prstGeom>
          <a:noFill/>
          <a:ln>
            <a:noFill/>
          </a:ln>
        </p:spPr>
      </p:pic>
      <p:sp>
        <p:nvSpPr>
          <p:cNvPr id="310" name="Google Shape;310;p25"/>
          <p:cNvSpPr/>
          <p:nvPr/>
        </p:nvSpPr>
        <p:spPr>
          <a:xfrm>
            <a:off x="4572000" y="3061075"/>
            <a:ext cx="1941000" cy="792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5"/>
          <p:cNvSpPr/>
          <p:nvPr/>
        </p:nvSpPr>
        <p:spPr>
          <a:xfrm>
            <a:off x="4368100" y="2692300"/>
            <a:ext cx="2988900" cy="267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5"/>
          <p:cNvSpPr/>
          <p:nvPr/>
        </p:nvSpPr>
        <p:spPr>
          <a:xfrm>
            <a:off x="1609200" y="2959447"/>
            <a:ext cx="1129800" cy="441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5"/>
          <p:cNvSpPr txBox="1"/>
          <p:nvPr/>
        </p:nvSpPr>
        <p:spPr>
          <a:xfrm>
            <a:off x="255300" y="2768575"/>
            <a:ext cx="1262700" cy="11586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Where you can find all your annotations listed</a:t>
            </a:r>
            <a:endParaRPr sz="1400" b="0" i="0" u="none" strike="noStrike" cap="none">
              <a:solidFill>
                <a:srgbClr val="000000"/>
              </a:solidFill>
              <a:latin typeface="Cambria"/>
              <a:ea typeface="Cambria"/>
              <a:cs typeface="Cambria"/>
              <a:sym typeface="Cambria"/>
            </a:endParaRPr>
          </a:p>
        </p:txBody>
      </p:sp>
      <p:sp>
        <p:nvSpPr>
          <p:cNvPr id="314" name="Google Shape;314;p25"/>
          <p:cNvSpPr/>
          <p:nvPr/>
        </p:nvSpPr>
        <p:spPr>
          <a:xfrm>
            <a:off x="2812600" y="1976025"/>
            <a:ext cx="1206300" cy="792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5"/>
          <p:cNvSpPr txBox="1"/>
          <p:nvPr/>
        </p:nvSpPr>
        <p:spPr>
          <a:xfrm>
            <a:off x="2830200" y="2768575"/>
            <a:ext cx="1129800" cy="572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List of annotations</a:t>
            </a:r>
            <a:endParaRPr sz="1400" b="0" i="0" u="none" strike="noStrike" cap="none">
              <a:solidFill>
                <a:srgbClr val="000000"/>
              </a:solidFill>
              <a:latin typeface="Cambria"/>
              <a:ea typeface="Cambria"/>
              <a:cs typeface="Cambria"/>
              <a:sym typeface="Cambria"/>
            </a:endParaRPr>
          </a:p>
        </p:txBody>
      </p:sp>
      <p:sp>
        <p:nvSpPr>
          <p:cNvPr id="316" name="Google Shape;316;p25"/>
          <p:cNvSpPr txBox="1"/>
          <p:nvPr/>
        </p:nvSpPr>
        <p:spPr>
          <a:xfrm>
            <a:off x="6583575" y="3440075"/>
            <a:ext cx="1206300" cy="572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Your annotation</a:t>
            </a:r>
            <a:endParaRPr sz="1400" b="0" i="0" u="none" strike="noStrike" cap="none">
              <a:solidFill>
                <a:srgbClr val="000000"/>
              </a:solidFill>
              <a:latin typeface="Cambria"/>
              <a:ea typeface="Cambria"/>
              <a:cs typeface="Cambria"/>
              <a:sym typeface="Cambria"/>
            </a:endParaRPr>
          </a:p>
        </p:txBody>
      </p:sp>
      <p:sp>
        <p:nvSpPr>
          <p:cNvPr id="317" name="Google Shape;317;p25"/>
          <p:cNvSpPr txBox="1"/>
          <p:nvPr/>
        </p:nvSpPr>
        <p:spPr>
          <a:xfrm>
            <a:off x="7503900" y="2274100"/>
            <a:ext cx="1509300" cy="989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text from the document you highlighted and are annotating</a:t>
            </a:r>
            <a:endParaRPr sz="1400" b="0" i="0" u="none" strike="noStrike" cap="none">
              <a:solidFill>
                <a:srgbClr val="000000"/>
              </a:solidFill>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26"/>
          <p:cNvPicPr preferRelativeResize="0"/>
          <p:nvPr/>
        </p:nvPicPr>
        <p:blipFill rotWithShape="1">
          <a:blip r:embed="rId3">
            <a:alphaModFix/>
          </a:blip>
          <a:srcRect/>
          <a:stretch/>
        </p:blipFill>
        <p:spPr>
          <a:xfrm>
            <a:off x="4675681" y="237625"/>
            <a:ext cx="4418487" cy="4337200"/>
          </a:xfrm>
          <a:prstGeom prst="rect">
            <a:avLst/>
          </a:prstGeom>
          <a:noFill/>
          <a:ln>
            <a:noFill/>
          </a:ln>
        </p:spPr>
      </p:pic>
      <p:sp>
        <p:nvSpPr>
          <p:cNvPr id="323" name="Google Shape;323;p26"/>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Memos (Windows)</a:t>
            </a:r>
            <a:endParaRPr/>
          </a:p>
        </p:txBody>
      </p:sp>
      <p:sp>
        <p:nvSpPr>
          <p:cNvPr id="324" name="Google Shape;324;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endParaRPr/>
          </a:p>
        </p:txBody>
      </p:sp>
      <p:sp>
        <p:nvSpPr>
          <p:cNvPr id="325" name="Google Shape;325;p26"/>
          <p:cNvSpPr txBox="1"/>
          <p:nvPr/>
        </p:nvSpPr>
        <p:spPr>
          <a:xfrm>
            <a:off x="5254100" y="3275575"/>
            <a:ext cx="1129800" cy="863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Menu where memos are located</a:t>
            </a:r>
            <a:endParaRPr sz="1400" b="0" i="0" u="none" strike="noStrike" cap="none">
              <a:solidFill>
                <a:srgbClr val="000000"/>
              </a:solidFill>
              <a:latin typeface="Cambria"/>
              <a:ea typeface="Cambria"/>
              <a:cs typeface="Cambria"/>
              <a:sym typeface="Cambria"/>
            </a:endParaRPr>
          </a:p>
        </p:txBody>
      </p:sp>
      <p:sp>
        <p:nvSpPr>
          <p:cNvPr id="326" name="Google Shape;326;p26"/>
          <p:cNvSpPr txBox="1"/>
          <p:nvPr/>
        </p:nvSpPr>
        <p:spPr>
          <a:xfrm>
            <a:off x="7753075" y="1072775"/>
            <a:ext cx="1129800" cy="10002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Option to link the memo to a node</a:t>
            </a:r>
            <a:endParaRPr sz="1400" b="0" i="0" u="none" strike="noStrike" cap="none">
              <a:solidFill>
                <a:srgbClr val="000000"/>
              </a:solidFill>
              <a:latin typeface="Cambria"/>
              <a:ea typeface="Cambria"/>
              <a:cs typeface="Cambria"/>
              <a:sym typeface="Cambria"/>
            </a:endParaRPr>
          </a:p>
        </p:txBody>
      </p:sp>
      <p:sp>
        <p:nvSpPr>
          <p:cNvPr id="327" name="Google Shape;327;p26"/>
          <p:cNvSpPr txBox="1">
            <a:spLocks noGrp="1"/>
          </p:cNvSpPr>
          <p:nvPr>
            <p:ph type="body" idx="1"/>
          </p:nvPr>
        </p:nvSpPr>
        <p:spPr>
          <a:xfrm>
            <a:off x="311700" y="1028700"/>
            <a:ext cx="3999900" cy="35403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Char char="●"/>
            </a:pPr>
            <a:r>
              <a:rPr lang="en" sz="1900"/>
              <a:t>Memos are more extended write-ups of your analytical insights</a:t>
            </a:r>
            <a:endParaRPr sz="1900"/>
          </a:p>
          <a:p>
            <a:pPr marL="457200" lvl="0" indent="-349250" algn="l" rtl="0">
              <a:lnSpc>
                <a:spcPct val="115000"/>
              </a:lnSpc>
              <a:spcBef>
                <a:spcPts val="0"/>
              </a:spcBef>
              <a:spcAft>
                <a:spcPts val="0"/>
              </a:spcAft>
              <a:buSzPts val="1900"/>
              <a:buChar char="●"/>
            </a:pPr>
            <a:r>
              <a:rPr lang="en" sz="1900"/>
              <a:t>They can stand alone, but also be linked</a:t>
            </a:r>
            <a:endParaRPr sz="1900"/>
          </a:p>
          <a:p>
            <a:pPr marL="457200" lvl="0" indent="-349250" algn="l" rtl="0">
              <a:lnSpc>
                <a:spcPct val="115000"/>
              </a:lnSpc>
              <a:spcBef>
                <a:spcPts val="0"/>
              </a:spcBef>
              <a:spcAft>
                <a:spcPts val="0"/>
              </a:spcAft>
              <a:buSzPts val="1900"/>
              <a:buChar char="●"/>
            </a:pPr>
            <a:r>
              <a:rPr lang="en" sz="1900"/>
              <a:t>“Memo link”: linking memo to a particular file, case, or node</a:t>
            </a:r>
            <a:endParaRPr sz="1900"/>
          </a:p>
        </p:txBody>
      </p:sp>
      <p:cxnSp>
        <p:nvCxnSpPr>
          <p:cNvPr id="328" name="Google Shape;328;p26"/>
          <p:cNvCxnSpPr/>
          <p:nvPr/>
        </p:nvCxnSpPr>
        <p:spPr>
          <a:xfrm rot="10800000">
            <a:off x="5093588" y="3084625"/>
            <a:ext cx="160500" cy="663000"/>
          </a:xfrm>
          <a:prstGeom prst="straightConnector1">
            <a:avLst/>
          </a:prstGeom>
          <a:noFill/>
          <a:ln w="9525" cap="flat" cmpd="sng">
            <a:solidFill>
              <a:srgbClr val="FF0000"/>
            </a:solidFill>
            <a:prstDash val="solid"/>
            <a:round/>
            <a:headEnd type="none" w="sm" len="sm"/>
            <a:tailEnd type="triangle" w="med" len="med"/>
          </a:ln>
        </p:spPr>
      </p:cxnSp>
      <p:cxnSp>
        <p:nvCxnSpPr>
          <p:cNvPr id="329" name="Google Shape;329;p26"/>
          <p:cNvCxnSpPr/>
          <p:nvPr/>
        </p:nvCxnSpPr>
        <p:spPr>
          <a:xfrm flipH="1">
            <a:off x="6575563" y="1685800"/>
            <a:ext cx="1177500" cy="5013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Memo Links (Windows)</a:t>
            </a:r>
            <a:endParaRPr/>
          </a:p>
        </p:txBody>
      </p:sp>
      <p:sp>
        <p:nvSpPr>
          <p:cNvPr id="335" name="Google Shape;335;p2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endParaRPr/>
          </a:p>
        </p:txBody>
      </p:sp>
      <p:pic>
        <p:nvPicPr>
          <p:cNvPr id="336" name="Google Shape;336;p27"/>
          <p:cNvPicPr preferRelativeResize="0"/>
          <p:nvPr/>
        </p:nvPicPr>
        <p:blipFill rotWithShape="1">
          <a:blip r:embed="rId3">
            <a:alphaModFix/>
          </a:blip>
          <a:srcRect l="22015"/>
          <a:stretch/>
        </p:blipFill>
        <p:spPr>
          <a:xfrm>
            <a:off x="2440488" y="1067025"/>
            <a:ext cx="4263025" cy="3344650"/>
          </a:xfrm>
          <a:prstGeom prst="rect">
            <a:avLst/>
          </a:prstGeom>
          <a:noFill/>
          <a:ln>
            <a:noFill/>
          </a:ln>
        </p:spPr>
      </p:pic>
      <p:sp>
        <p:nvSpPr>
          <p:cNvPr id="337" name="Google Shape;337;p27"/>
          <p:cNvSpPr txBox="1"/>
          <p:nvPr/>
        </p:nvSpPr>
        <p:spPr>
          <a:xfrm>
            <a:off x="2190825" y="1752250"/>
            <a:ext cx="1129800" cy="12198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Showing the link between the file and the memo</a:t>
            </a:r>
            <a:endParaRPr sz="1400" b="0" i="0" u="none" strike="noStrike" cap="none">
              <a:solidFill>
                <a:srgbClr val="000000"/>
              </a:solidFill>
              <a:latin typeface="Cambria"/>
              <a:ea typeface="Cambria"/>
              <a:cs typeface="Cambria"/>
              <a:sym typeface="Cambria"/>
            </a:endParaRPr>
          </a:p>
        </p:txBody>
      </p:sp>
      <p:sp>
        <p:nvSpPr>
          <p:cNvPr id="338" name="Google Shape;338;p27"/>
          <p:cNvSpPr txBox="1"/>
          <p:nvPr/>
        </p:nvSpPr>
        <p:spPr>
          <a:xfrm>
            <a:off x="6782875" y="2972050"/>
            <a:ext cx="1129800" cy="863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Accessing the memo from the file</a:t>
            </a:r>
            <a:endParaRPr sz="1400" b="0" i="0" u="none" strike="noStrike" cap="none">
              <a:solidFill>
                <a:srgbClr val="000000"/>
              </a:solidFill>
              <a:latin typeface="Cambria"/>
              <a:ea typeface="Cambria"/>
              <a:cs typeface="Cambria"/>
              <a:sym typeface="Cambria"/>
            </a:endParaRPr>
          </a:p>
        </p:txBody>
      </p:sp>
      <p:cxnSp>
        <p:nvCxnSpPr>
          <p:cNvPr id="339" name="Google Shape;339;p27"/>
          <p:cNvCxnSpPr/>
          <p:nvPr/>
        </p:nvCxnSpPr>
        <p:spPr>
          <a:xfrm rot="10800000">
            <a:off x="6660763" y="3312750"/>
            <a:ext cx="122100" cy="44400"/>
          </a:xfrm>
          <a:prstGeom prst="straightConnector1">
            <a:avLst/>
          </a:prstGeom>
          <a:noFill/>
          <a:ln w="9525" cap="flat" cmpd="sng">
            <a:solidFill>
              <a:srgbClr val="FF0000"/>
            </a:solidFill>
            <a:prstDash val="solid"/>
            <a:round/>
            <a:headEnd type="none" w="sm" len="sm"/>
            <a:tailEnd type="triangle" w="med" len="med"/>
          </a:ln>
        </p:spPr>
      </p:cxnSp>
      <p:cxnSp>
        <p:nvCxnSpPr>
          <p:cNvPr id="340" name="Google Shape;340;p27"/>
          <p:cNvCxnSpPr/>
          <p:nvPr/>
        </p:nvCxnSpPr>
        <p:spPr>
          <a:xfrm rot="10800000" flipH="1">
            <a:off x="3320613" y="1688250"/>
            <a:ext cx="348300" cy="6672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8"/>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Memos and Memo Links (Macs)</a:t>
            </a:r>
            <a:endParaRPr/>
          </a:p>
        </p:txBody>
      </p:sp>
      <p:sp>
        <p:nvSpPr>
          <p:cNvPr id="346" name="Google Shape;346;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endParaRPr/>
          </a:p>
        </p:txBody>
      </p:sp>
      <p:sp>
        <p:nvSpPr>
          <p:cNvPr id="347" name="Google Shape;347;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endParaRPr/>
          </a:p>
        </p:txBody>
      </p:sp>
      <p:pic>
        <p:nvPicPr>
          <p:cNvPr id="348" name="Google Shape;348;p28"/>
          <p:cNvPicPr preferRelativeResize="0"/>
          <p:nvPr/>
        </p:nvPicPr>
        <p:blipFill rotWithShape="1">
          <a:blip r:embed="rId3">
            <a:alphaModFix/>
          </a:blip>
          <a:srcRect/>
          <a:stretch/>
        </p:blipFill>
        <p:spPr>
          <a:xfrm>
            <a:off x="7673" y="1046025"/>
            <a:ext cx="4607954" cy="3522850"/>
          </a:xfrm>
          <a:prstGeom prst="rect">
            <a:avLst/>
          </a:prstGeom>
          <a:noFill/>
          <a:ln>
            <a:noFill/>
          </a:ln>
        </p:spPr>
      </p:pic>
      <p:sp>
        <p:nvSpPr>
          <p:cNvPr id="349" name="Google Shape;349;p28"/>
          <p:cNvSpPr txBox="1"/>
          <p:nvPr/>
        </p:nvSpPr>
        <p:spPr>
          <a:xfrm>
            <a:off x="7675" y="1864975"/>
            <a:ext cx="1129800" cy="863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Menu where memos are located</a:t>
            </a:r>
            <a:endParaRPr sz="1400" b="0" i="0" u="none" strike="noStrike" cap="none">
              <a:solidFill>
                <a:srgbClr val="000000"/>
              </a:solidFill>
              <a:latin typeface="Cambria"/>
              <a:ea typeface="Cambria"/>
              <a:cs typeface="Cambria"/>
              <a:sym typeface="Cambria"/>
            </a:endParaRPr>
          </a:p>
        </p:txBody>
      </p:sp>
      <p:sp>
        <p:nvSpPr>
          <p:cNvPr id="350" name="Google Shape;350;p28"/>
          <p:cNvSpPr txBox="1"/>
          <p:nvPr/>
        </p:nvSpPr>
        <p:spPr>
          <a:xfrm>
            <a:off x="2495600" y="3395175"/>
            <a:ext cx="1129800" cy="10002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Option to link the memo to a node</a:t>
            </a:r>
            <a:endParaRPr sz="1400" b="0" i="0" u="none" strike="noStrike" cap="none">
              <a:solidFill>
                <a:srgbClr val="000000"/>
              </a:solidFill>
              <a:latin typeface="Cambria"/>
              <a:ea typeface="Cambria"/>
              <a:cs typeface="Cambria"/>
              <a:sym typeface="Cambria"/>
            </a:endParaRPr>
          </a:p>
        </p:txBody>
      </p:sp>
      <p:pic>
        <p:nvPicPr>
          <p:cNvPr id="351" name="Google Shape;351;p28"/>
          <p:cNvPicPr preferRelativeResize="0"/>
          <p:nvPr/>
        </p:nvPicPr>
        <p:blipFill rotWithShape="1">
          <a:blip r:embed="rId4">
            <a:alphaModFix/>
          </a:blip>
          <a:srcRect/>
          <a:stretch/>
        </p:blipFill>
        <p:spPr>
          <a:xfrm>
            <a:off x="4832400" y="1046020"/>
            <a:ext cx="3999900" cy="3498010"/>
          </a:xfrm>
          <a:prstGeom prst="rect">
            <a:avLst/>
          </a:prstGeom>
          <a:noFill/>
          <a:ln>
            <a:noFill/>
          </a:ln>
        </p:spPr>
      </p:pic>
      <p:sp>
        <p:nvSpPr>
          <p:cNvPr id="352" name="Google Shape;352;p28"/>
          <p:cNvSpPr txBox="1"/>
          <p:nvPr/>
        </p:nvSpPr>
        <p:spPr>
          <a:xfrm>
            <a:off x="5282600" y="1587425"/>
            <a:ext cx="1129800" cy="12198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Showing the link between the file and the memo</a:t>
            </a:r>
            <a:endParaRPr sz="1400" b="0" i="0" u="none" strike="noStrike" cap="none">
              <a:solidFill>
                <a:srgbClr val="000000"/>
              </a:solidFill>
              <a:latin typeface="Cambria"/>
              <a:ea typeface="Cambria"/>
              <a:cs typeface="Cambria"/>
              <a:sym typeface="Cambria"/>
            </a:endParaRPr>
          </a:p>
        </p:txBody>
      </p:sp>
      <p:sp>
        <p:nvSpPr>
          <p:cNvPr id="353" name="Google Shape;353;p28"/>
          <p:cNvSpPr txBox="1"/>
          <p:nvPr/>
        </p:nvSpPr>
        <p:spPr>
          <a:xfrm>
            <a:off x="7951200" y="2672850"/>
            <a:ext cx="1129800" cy="863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Accessing the memo from the file</a:t>
            </a:r>
            <a:endParaRPr sz="1400" b="0" i="0" u="none" strike="noStrike" cap="none">
              <a:solidFill>
                <a:srgbClr val="000000"/>
              </a:solidFill>
              <a:latin typeface="Cambria"/>
              <a:ea typeface="Cambria"/>
              <a:cs typeface="Cambria"/>
              <a:sym typeface="Cambria"/>
            </a:endParaRPr>
          </a:p>
        </p:txBody>
      </p:sp>
      <p:sp>
        <p:nvSpPr>
          <p:cNvPr id="354" name="Google Shape;354;p28"/>
          <p:cNvSpPr txBox="1"/>
          <p:nvPr/>
        </p:nvSpPr>
        <p:spPr>
          <a:xfrm>
            <a:off x="1759625" y="1046025"/>
            <a:ext cx="1624200" cy="572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Navigating memo creation</a:t>
            </a:r>
            <a:endParaRPr sz="1400" b="0" i="0" u="none" strike="noStrike" cap="none">
              <a:solidFill>
                <a:srgbClr val="000000"/>
              </a:solidFill>
              <a:latin typeface="Cambria"/>
              <a:ea typeface="Cambria"/>
              <a:cs typeface="Cambria"/>
              <a:sym typeface="Cambria"/>
            </a:endParaRPr>
          </a:p>
        </p:txBody>
      </p:sp>
      <p:cxnSp>
        <p:nvCxnSpPr>
          <p:cNvPr id="355" name="Google Shape;355;p28"/>
          <p:cNvCxnSpPr/>
          <p:nvPr/>
        </p:nvCxnSpPr>
        <p:spPr>
          <a:xfrm rot="10800000" flipH="1">
            <a:off x="6412388" y="2194150"/>
            <a:ext cx="633300" cy="67200"/>
          </a:xfrm>
          <a:prstGeom prst="straightConnector1">
            <a:avLst/>
          </a:prstGeom>
          <a:noFill/>
          <a:ln w="9525" cap="flat" cmpd="sng">
            <a:solidFill>
              <a:srgbClr val="FF0000"/>
            </a:solidFill>
            <a:prstDash val="solid"/>
            <a:round/>
            <a:headEnd type="none" w="sm" len="sm"/>
            <a:tailEnd type="triangle" w="med" len="med"/>
          </a:ln>
        </p:spPr>
      </p:cxnSp>
      <p:cxnSp>
        <p:nvCxnSpPr>
          <p:cNvPr id="356" name="Google Shape;356;p28"/>
          <p:cNvCxnSpPr/>
          <p:nvPr/>
        </p:nvCxnSpPr>
        <p:spPr>
          <a:xfrm rot="10800000">
            <a:off x="676913" y="1325025"/>
            <a:ext cx="1082700" cy="20100"/>
          </a:xfrm>
          <a:prstGeom prst="straightConnector1">
            <a:avLst/>
          </a:prstGeom>
          <a:noFill/>
          <a:ln w="9525" cap="flat" cmpd="sng">
            <a:solidFill>
              <a:srgbClr val="FF0000"/>
            </a:solidFill>
            <a:prstDash val="solid"/>
            <a:round/>
            <a:headEnd type="none" w="sm" len="sm"/>
            <a:tailEnd type="triangle" w="med" len="med"/>
          </a:ln>
        </p:spPr>
      </p:cxnSp>
      <p:cxnSp>
        <p:nvCxnSpPr>
          <p:cNvPr id="357" name="Google Shape;357;p28"/>
          <p:cNvCxnSpPr/>
          <p:nvPr/>
        </p:nvCxnSpPr>
        <p:spPr>
          <a:xfrm rot="10800000">
            <a:off x="2671463" y="3148875"/>
            <a:ext cx="522300" cy="2463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9"/>
          <p:cNvSpPr txBox="1">
            <a:spLocks noGrp="1"/>
          </p:cNvSpPr>
          <p:nvPr>
            <p:ph type="title"/>
          </p:nvPr>
        </p:nvSpPr>
        <p:spPr>
          <a:xfrm>
            <a:off x="247800" y="141800"/>
            <a:ext cx="8403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Cases (Windows)</a:t>
            </a:r>
            <a:endParaRPr/>
          </a:p>
        </p:txBody>
      </p:sp>
      <p:sp>
        <p:nvSpPr>
          <p:cNvPr id="363" name="Google Shape;363;p29"/>
          <p:cNvSpPr txBox="1">
            <a:spLocks noGrp="1"/>
          </p:cNvSpPr>
          <p:nvPr>
            <p:ph type="body" idx="1"/>
          </p:nvPr>
        </p:nvSpPr>
        <p:spPr>
          <a:xfrm>
            <a:off x="247800" y="848500"/>
            <a:ext cx="4840500" cy="37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sz="1900"/>
              <a:t>Cases are the types of research texts in your project; they can be organized based on your selections. “</a:t>
            </a:r>
            <a:r>
              <a:rPr lang="en" sz="1900" b="1"/>
              <a:t>They might represent people, places, events, organizations or other entities that you want to analyze and compare</a:t>
            </a:r>
            <a:r>
              <a:rPr lang="en" sz="1900"/>
              <a:t>.” For example, if you have several transcripts from different trials, but want to categorize the type of trial for each text, you would use cases to do so.</a:t>
            </a:r>
            <a:endParaRPr sz="1900"/>
          </a:p>
          <a:p>
            <a:pPr marL="0" lvl="0" indent="0" algn="l" rtl="0">
              <a:lnSpc>
                <a:spcPct val="115000"/>
              </a:lnSpc>
              <a:spcBef>
                <a:spcPts val="1600"/>
              </a:spcBef>
              <a:spcAft>
                <a:spcPts val="1600"/>
              </a:spcAft>
              <a:buSzPts val="2400"/>
              <a:buNone/>
            </a:pPr>
            <a:r>
              <a:rPr lang="en" sz="1900"/>
              <a:t>-“About Cases”, </a:t>
            </a:r>
            <a:r>
              <a:rPr lang="en" sz="1900" u="sng">
                <a:solidFill>
                  <a:schemeClr val="hlink"/>
                </a:solidFill>
                <a:hlinkClick r:id="rId3"/>
              </a:rPr>
              <a:t>NVivo</a:t>
            </a:r>
            <a:endParaRPr sz="1900"/>
          </a:p>
        </p:txBody>
      </p:sp>
      <p:sp>
        <p:nvSpPr>
          <p:cNvPr id="364" name="Google Shape;364;p29"/>
          <p:cNvSpPr txBox="1"/>
          <p:nvPr/>
        </p:nvSpPr>
        <p:spPr>
          <a:xfrm>
            <a:off x="5603050" y="141800"/>
            <a:ext cx="2962500" cy="9957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To add a “case” to a file, it’s the same method as adding a node, except you choose the “Cases” folder and the proper case.</a:t>
            </a:r>
            <a:endParaRPr sz="1400" b="0" i="0" u="none" strike="noStrike" cap="none">
              <a:solidFill>
                <a:srgbClr val="000000"/>
              </a:solidFill>
              <a:latin typeface="Cambria"/>
              <a:ea typeface="Cambria"/>
              <a:cs typeface="Cambria"/>
              <a:sym typeface="Cambria"/>
            </a:endParaRPr>
          </a:p>
        </p:txBody>
      </p:sp>
      <p:pic>
        <p:nvPicPr>
          <p:cNvPr id="365" name="Google Shape;365;p29"/>
          <p:cNvPicPr preferRelativeResize="0"/>
          <p:nvPr/>
        </p:nvPicPr>
        <p:blipFill rotWithShape="1">
          <a:blip r:embed="rId4">
            <a:alphaModFix/>
          </a:blip>
          <a:srcRect/>
          <a:stretch/>
        </p:blipFill>
        <p:spPr>
          <a:xfrm>
            <a:off x="5833756" y="1299150"/>
            <a:ext cx="2817644" cy="3102550"/>
          </a:xfrm>
          <a:prstGeom prst="rect">
            <a:avLst/>
          </a:prstGeom>
          <a:noFill/>
          <a:ln>
            <a:noFill/>
          </a:ln>
        </p:spPr>
      </p:pic>
      <p:sp>
        <p:nvSpPr>
          <p:cNvPr id="366" name="Google Shape;366;p29"/>
          <p:cNvSpPr/>
          <p:nvPr/>
        </p:nvSpPr>
        <p:spPr>
          <a:xfrm>
            <a:off x="6973125" y="2211700"/>
            <a:ext cx="580500" cy="242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9"/>
          <p:cNvSpPr/>
          <p:nvPr/>
        </p:nvSpPr>
        <p:spPr>
          <a:xfrm>
            <a:off x="5833750" y="2687400"/>
            <a:ext cx="830700" cy="369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0"/>
          <p:cNvSpPr txBox="1">
            <a:spLocks noGrp="1"/>
          </p:cNvSpPr>
          <p:nvPr>
            <p:ph type="title"/>
          </p:nvPr>
        </p:nvSpPr>
        <p:spPr>
          <a:xfrm>
            <a:off x="285325" y="160100"/>
            <a:ext cx="3177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Cases (Macs)</a:t>
            </a:r>
            <a:endParaRPr/>
          </a:p>
        </p:txBody>
      </p:sp>
      <p:pic>
        <p:nvPicPr>
          <p:cNvPr id="373" name="Google Shape;373;p30"/>
          <p:cNvPicPr preferRelativeResize="0"/>
          <p:nvPr/>
        </p:nvPicPr>
        <p:blipFill rotWithShape="1">
          <a:blip r:embed="rId3">
            <a:alphaModFix/>
          </a:blip>
          <a:srcRect/>
          <a:stretch/>
        </p:blipFill>
        <p:spPr>
          <a:xfrm>
            <a:off x="875675" y="1096275"/>
            <a:ext cx="4246399" cy="3267050"/>
          </a:xfrm>
          <a:prstGeom prst="rect">
            <a:avLst/>
          </a:prstGeom>
          <a:noFill/>
          <a:ln>
            <a:noFill/>
          </a:ln>
        </p:spPr>
      </p:pic>
      <p:sp>
        <p:nvSpPr>
          <p:cNvPr id="374" name="Google Shape;374;p30"/>
          <p:cNvSpPr txBox="1"/>
          <p:nvPr/>
        </p:nvSpPr>
        <p:spPr>
          <a:xfrm>
            <a:off x="5459775" y="1096275"/>
            <a:ext cx="2619600" cy="10062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To add a “case” to a file, it’s the same method as adding a node, except you choose the “Cases” folder and the proper case.</a:t>
            </a:r>
            <a:endParaRPr sz="1400" b="0" i="0" u="none" strike="noStrike" cap="none">
              <a:solidFill>
                <a:srgbClr val="000000"/>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378"/>
        <p:cNvGrpSpPr/>
        <p:nvPr/>
      </p:nvGrpSpPr>
      <p:grpSpPr>
        <a:xfrm>
          <a:off x="0" y="0"/>
          <a:ext cx="0" cy="0"/>
          <a:chOff x="0" y="0"/>
          <a:chExt cx="0" cy="0"/>
        </a:xfrm>
      </p:grpSpPr>
      <p:sp>
        <p:nvSpPr>
          <p:cNvPr id="379" name="Google Shape;379;gf504bf7e49_0_0"/>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Quick Break!</a:t>
            </a:r>
            <a:endParaRPr/>
          </a:p>
        </p:txBody>
      </p:sp>
      <p:sp>
        <p:nvSpPr>
          <p:cNvPr id="380" name="Google Shape;380;gf504bf7e49_0_0"/>
          <p:cNvSpPr txBox="1">
            <a:spLocks noGrp="1"/>
          </p:cNvSpPr>
          <p:nvPr>
            <p:ph type="body" idx="1"/>
          </p:nvPr>
        </p:nvSpPr>
        <p:spPr>
          <a:xfrm>
            <a:off x="311700" y="10285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3"/>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Workshop Objectives</a:t>
            </a:r>
            <a:endParaRPr/>
          </a:p>
        </p:txBody>
      </p:sp>
      <p:sp>
        <p:nvSpPr>
          <p:cNvPr id="73" name="Google Shape;73;p3"/>
          <p:cNvSpPr txBox="1">
            <a:spLocks noGrp="1"/>
          </p:cNvSpPr>
          <p:nvPr>
            <p:ph type="body" idx="1"/>
          </p:nvPr>
        </p:nvSpPr>
        <p:spPr>
          <a:xfrm>
            <a:off x="311700" y="1028575"/>
            <a:ext cx="85206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a:t>Define qualitative coding and why it can be useful while doing research</a:t>
            </a:r>
            <a:endParaRPr/>
          </a:p>
          <a:p>
            <a:pPr marL="457200" lvl="0" indent="-381000" algn="l" rtl="0">
              <a:lnSpc>
                <a:spcPct val="115000"/>
              </a:lnSpc>
              <a:spcBef>
                <a:spcPts val="0"/>
              </a:spcBef>
              <a:spcAft>
                <a:spcPts val="0"/>
              </a:spcAft>
              <a:buSzPts val="2400"/>
              <a:buChar char="●"/>
            </a:pPr>
            <a:r>
              <a:rPr lang="en"/>
              <a:t>Understand what NVivo is as a research tool and what it can do</a:t>
            </a:r>
            <a:endParaRPr/>
          </a:p>
          <a:p>
            <a:pPr marL="457200" lvl="0" indent="-381000" algn="l" rtl="0">
              <a:lnSpc>
                <a:spcPct val="115000"/>
              </a:lnSpc>
              <a:spcBef>
                <a:spcPts val="0"/>
              </a:spcBef>
              <a:spcAft>
                <a:spcPts val="0"/>
              </a:spcAft>
              <a:buSzPts val="2400"/>
              <a:buChar char="●"/>
            </a:pPr>
            <a:r>
              <a:rPr lang="en"/>
              <a:t>Learn important NVivo-specific vocabulary to aid independent research </a:t>
            </a:r>
            <a:endParaRPr/>
          </a:p>
          <a:p>
            <a:pPr marL="457200" lvl="0" indent="0" algn="l" rtl="0">
              <a:lnSpc>
                <a:spcPct val="115000"/>
              </a:lnSpc>
              <a:spcBef>
                <a:spcPts val="0"/>
              </a:spcBef>
              <a:spcAft>
                <a:spcPts val="0"/>
              </a:spcAft>
              <a:buNone/>
            </a:pPr>
            <a:endParaRPr/>
          </a:p>
          <a:p>
            <a:pPr marL="457200" lvl="0" indent="0" algn="l" rtl="0">
              <a:lnSpc>
                <a:spcPct val="115000"/>
              </a:lnSpc>
              <a:spcBef>
                <a:spcPts val="0"/>
              </a:spcBef>
              <a:spcAft>
                <a:spcPts val="0"/>
              </a:spcAft>
              <a:buNone/>
            </a:pPr>
            <a:r>
              <a:rPr lang="en">
                <a:highlight>
                  <a:srgbClr val="FCE5CD"/>
                </a:highlight>
              </a:rPr>
              <a:t>Note: NVivo is massive, so we will cover only the essentials</a:t>
            </a:r>
            <a:r>
              <a:rPr lang="en"/>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1"/>
          <p:cNvSpPr txBox="1">
            <a:spLocks noGrp="1"/>
          </p:cNvSpPr>
          <p:nvPr>
            <p:ph type="title"/>
          </p:nvPr>
        </p:nvSpPr>
        <p:spPr>
          <a:xfrm>
            <a:off x="292850" y="168500"/>
            <a:ext cx="8451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Querying</a:t>
            </a:r>
            <a:endParaRPr/>
          </a:p>
        </p:txBody>
      </p:sp>
      <p:sp>
        <p:nvSpPr>
          <p:cNvPr id="386" name="Google Shape;386;p31"/>
          <p:cNvSpPr txBox="1">
            <a:spLocks noGrp="1"/>
          </p:cNvSpPr>
          <p:nvPr>
            <p:ph type="body" idx="1"/>
          </p:nvPr>
        </p:nvSpPr>
        <p:spPr>
          <a:xfrm>
            <a:off x="292850" y="863550"/>
            <a:ext cx="86274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2200" b="1"/>
              <a:t>Querying</a:t>
            </a:r>
            <a:r>
              <a:rPr lang="en" sz="2200"/>
              <a:t>, or asking something from your data, in NVivo provides multiple ways to explore both your codes and your texts.</a:t>
            </a:r>
            <a:endParaRPr sz="2200"/>
          </a:p>
          <a:p>
            <a:pPr marL="457200" lvl="0" indent="-368300" algn="l" rtl="0">
              <a:lnSpc>
                <a:spcPct val="100000"/>
              </a:lnSpc>
              <a:spcBef>
                <a:spcPts val="1600"/>
              </a:spcBef>
              <a:spcAft>
                <a:spcPts val="0"/>
              </a:spcAft>
              <a:buSzPts val="2200"/>
              <a:buChar char="●"/>
            </a:pPr>
            <a:r>
              <a:rPr lang="en" sz="2200" b="1"/>
              <a:t>Word Frequency</a:t>
            </a:r>
            <a:r>
              <a:rPr lang="en" sz="2200"/>
              <a:t>: Counts the number of times words (with stopwords removed) appear in one or more files</a:t>
            </a:r>
            <a:endParaRPr sz="2200"/>
          </a:p>
          <a:p>
            <a:pPr marL="457200" lvl="0" indent="-368300" algn="l" rtl="0">
              <a:lnSpc>
                <a:spcPct val="100000"/>
              </a:lnSpc>
              <a:spcBef>
                <a:spcPts val="0"/>
              </a:spcBef>
              <a:spcAft>
                <a:spcPts val="0"/>
              </a:spcAft>
              <a:buSzPts val="2200"/>
              <a:buChar char="●"/>
            </a:pPr>
            <a:r>
              <a:rPr lang="en" sz="2200" b="1"/>
              <a:t>Coding</a:t>
            </a:r>
            <a:r>
              <a:rPr lang="en" sz="2200"/>
              <a:t>: Shows the number of codes, the text that was coded, and the files</a:t>
            </a:r>
            <a:endParaRPr sz="2200"/>
          </a:p>
          <a:p>
            <a:pPr marL="457200" lvl="0" indent="-368300" algn="l" rtl="0">
              <a:lnSpc>
                <a:spcPct val="100000"/>
              </a:lnSpc>
              <a:spcBef>
                <a:spcPts val="0"/>
              </a:spcBef>
              <a:spcAft>
                <a:spcPts val="0"/>
              </a:spcAft>
              <a:buSzPts val="2200"/>
              <a:buChar char="●"/>
            </a:pPr>
            <a:r>
              <a:rPr lang="en" sz="2200" b="1"/>
              <a:t>Crosstab</a:t>
            </a:r>
            <a:r>
              <a:rPr lang="en" sz="2200"/>
              <a:t>: Cross-references nodes and case classifications. For example, you might want to know how often a particular node appears in both scholarly articles and your primary texts.</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223650" y="1685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Word Frequency Example (Windows)</a:t>
            </a:r>
            <a:endParaRPr/>
          </a:p>
        </p:txBody>
      </p:sp>
      <p:sp>
        <p:nvSpPr>
          <p:cNvPr id="392" name="Google Shape;392;p32"/>
          <p:cNvSpPr txBox="1">
            <a:spLocks noGrp="1"/>
          </p:cNvSpPr>
          <p:nvPr>
            <p:ph type="body" idx="1"/>
          </p:nvPr>
        </p:nvSpPr>
        <p:spPr>
          <a:xfrm>
            <a:off x="223650" y="1021200"/>
            <a:ext cx="2276400" cy="3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500"/>
              <a:t>“Query” can be found in the “Explore” Tab</a:t>
            </a:r>
            <a:endParaRPr sz="1500"/>
          </a:p>
          <a:p>
            <a:pPr marL="0" lvl="0" indent="0" algn="l" rtl="0">
              <a:lnSpc>
                <a:spcPct val="100000"/>
              </a:lnSpc>
              <a:spcBef>
                <a:spcPts val="1600"/>
              </a:spcBef>
              <a:spcAft>
                <a:spcPts val="0"/>
              </a:spcAft>
              <a:buSzPts val="2400"/>
              <a:buNone/>
            </a:pPr>
            <a:r>
              <a:rPr lang="en" sz="1500"/>
              <a:t>Alternatively, you can Command/Control+click on a file and select “Query” </a:t>
            </a:r>
            <a:endParaRPr sz="1500"/>
          </a:p>
          <a:p>
            <a:pPr marL="0" lvl="0" indent="0" algn="l" rtl="0">
              <a:lnSpc>
                <a:spcPct val="100000"/>
              </a:lnSpc>
              <a:spcBef>
                <a:spcPts val="1600"/>
              </a:spcBef>
              <a:spcAft>
                <a:spcPts val="1600"/>
              </a:spcAft>
              <a:buSzPts val="2400"/>
              <a:buNone/>
            </a:pPr>
            <a:r>
              <a:rPr lang="en" sz="1500"/>
              <a:t>To query multiple items, select the items you would like to query in the “Selected Items” tab and then click “Run Query”</a:t>
            </a:r>
            <a:endParaRPr sz="1500"/>
          </a:p>
        </p:txBody>
      </p:sp>
      <p:pic>
        <p:nvPicPr>
          <p:cNvPr id="393" name="Google Shape;393;p32"/>
          <p:cNvPicPr preferRelativeResize="0"/>
          <p:nvPr/>
        </p:nvPicPr>
        <p:blipFill rotWithShape="1">
          <a:blip r:embed="rId3">
            <a:alphaModFix/>
          </a:blip>
          <a:srcRect/>
          <a:stretch/>
        </p:blipFill>
        <p:spPr>
          <a:xfrm>
            <a:off x="2500050" y="1593998"/>
            <a:ext cx="6339152" cy="2635713"/>
          </a:xfrm>
          <a:prstGeom prst="rect">
            <a:avLst/>
          </a:prstGeom>
          <a:noFill/>
          <a:ln>
            <a:noFill/>
          </a:ln>
        </p:spPr>
      </p:pic>
      <p:sp>
        <p:nvSpPr>
          <p:cNvPr id="394" name="Google Shape;394;p32"/>
          <p:cNvSpPr/>
          <p:nvPr/>
        </p:nvSpPr>
        <p:spPr>
          <a:xfrm>
            <a:off x="8088675" y="2202226"/>
            <a:ext cx="392700" cy="168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2"/>
          <p:cNvSpPr/>
          <p:nvPr/>
        </p:nvSpPr>
        <p:spPr>
          <a:xfrm>
            <a:off x="5507300" y="2330100"/>
            <a:ext cx="596100" cy="107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2"/>
          <p:cNvSpPr/>
          <p:nvPr/>
        </p:nvSpPr>
        <p:spPr>
          <a:xfrm>
            <a:off x="2575175" y="1634100"/>
            <a:ext cx="332400" cy="1377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2"/>
          <p:cNvSpPr/>
          <p:nvPr/>
        </p:nvSpPr>
        <p:spPr>
          <a:xfrm>
            <a:off x="3143800" y="3671975"/>
            <a:ext cx="2083200" cy="168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title"/>
          </p:nvPr>
        </p:nvSpPr>
        <p:spPr>
          <a:xfrm>
            <a:off x="223650" y="1685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Word Frequency Example (Mac)</a:t>
            </a:r>
            <a:endParaRPr/>
          </a:p>
        </p:txBody>
      </p:sp>
      <p:sp>
        <p:nvSpPr>
          <p:cNvPr id="403" name="Google Shape;403;p33"/>
          <p:cNvSpPr txBox="1">
            <a:spLocks noGrp="1"/>
          </p:cNvSpPr>
          <p:nvPr>
            <p:ph type="body" idx="1"/>
          </p:nvPr>
        </p:nvSpPr>
        <p:spPr>
          <a:xfrm>
            <a:off x="223650" y="952575"/>
            <a:ext cx="2276400" cy="332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2400"/>
              <a:buNone/>
            </a:pPr>
            <a:r>
              <a:rPr lang="en" sz="2200"/>
              <a:t>Select the items you would like to query in the “Selected Items” tab and then click “Run Query”</a:t>
            </a:r>
            <a:endParaRPr sz="2200"/>
          </a:p>
        </p:txBody>
      </p:sp>
      <p:pic>
        <p:nvPicPr>
          <p:cNvPr id="404" name="Google Shape;404;p33"/>
          <p:cNvPicPr preferRelativeResize="0"/>
          <p:nvPr/>
        </p:nvPicPr>
        <p:blipFill rotWithShape="1">
          <a:blip r:embed="rId3">
            <a:alphaModFix/>
          </a:blip>
          <a:srcRect/>
          <a:stretch/>
        </p:blipFill>
        <p:spPr>
          <a:xfrm>
            <a:off x="2779000" y="952575"/>
            <a:ext cx="6113227" cy="3162225"/>
          </a:xfrm>
          <a:prstGeom prst="rect">
            <a:avLst/>
          </a:prstGeom>
          <a:noFill/>
          <a:ln>
            <a:noFill/>
          </a:ln>
        </p:spPr>
      </p:pic>
      <p:sp>
        <p:nvSpPr>
          <p:cNvPr id="405" name="Google Shape;405;p33"/>
          <p:cNvSpPr/>
          <p:nvPr/>
        </p:nvSpPr>
        <p:spPr>
          <a:xfrm>
            <a:off x="7620050" y="1096323"/>
            <a:ext cx="731700" cy="202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3"/>
          <p:cNvSpPr/>
          <p:nvPr/>
        </p:nvSpPr>
        <p:spPr>
          <a:xfrm>
            <a:off x="5702325" y="1251600"/>
            <a:ext cx="865800" cy="202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4"/>
          <p:cNvSpPr txBox="1">
            <a:spLocks noGrp="1"/>
          </p:cNvSpPr>
          <p:nvPr>
            <p:ph type="title"/>
          </p:nvPr>
        </p:nvSpPr>
        <p:spPr>
          <a:xfrm>
            <a:off x="223650" y="1685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Exploring Codes (Windows)</a:t>
            </a:r>
            <a:endParaRPr/>
          </a:p>
        </p:txBody>
      </p:sp>
      <p:sp>
        <p:nvSpPr>
          <p:cNvPr id="412" name="Google Shape;412;p34"/>
          <p:cNvSpPr txBox="1">
            <a:spLocks noGrp="1"/>
          </p:cNvSpPr>
          <p:nvPr>
            <p:ph type="body" idx="1"/>
          </p:nvPr>
        </p:nvSpPr>
        <p:spPr>
          <a:xfrm>
            <a:off x="223650" y="961125"/>
            <a:ext cx="8696700" cy="33189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SzPts val="2000"/>
              <a:buChar char="●"/>
            </a:pPr>
            <a:r>
              <a:rPr lang="en" sz="2000" b="1" u="sng">
                <a:solidFill>
                  <a:schemeClr val="hlink"/>
                </a:solidFill>
                <a:hlinkClick r:id="rId3"/>
              </a:rPr>
              <a:t>Chart</a:t>
            </a:r>
            <a:r>
              <a:rPr lang="en" sz="2000" u="sng">
                <a:solidFill>
                  <a:schemeClr val="hlink"/>
                </a:solidFill>
                <a:hlinkClick r:id="rId3"/>
              </a:rPr>
              <a:t>:</a:t>
            </a:r>
            <a:r>
              <a:rPr lang="en" sz="2000"/>
              <a:t> bar chart of the number of times codes were used in a file</a:t>
            </a:r>
            <a:endParaRPr sz="2000"/>
          </a:p>
          <a:p>
            <a:pPr marL="457200" lvl="0" indent="-355600" algn="l" rtl="0">
              <a:lnSpc>
                <a:spcPct val="100000"/>
              </a:lnSpc>
              <a:spcBef>
                <a:spcPts val="1000"/>
              </a:spcBef>
              <a:spcAft>
                <a:spcPts val="0"/>
              </a:spcAft>
              <a:buSzPts val="2000"/>
              <a:buChar char="●"/>
            </a:pPr>
            <a:r>
              <a:rPr lang="en" sz="2000" b="1" u="sng">
                <a:solidFill>
                  <a:schemeClr val="hlink"/>
                </a:solidFill>
                <a:hlinkClick r:id="rId4"/>
              </a:rPr>
              <a:t>Hierarchy Chart</a:t>
            </a:r>
            <a:r>
              <a:rPr lang="en" sz="2000"/>
              <a:t>: visualizes number of codes used in a file</a:t>
            </a:r>
            <a:endParaRPr sz="2000"/>
          </a:p>
          <a:p>
            <a:pPr marL="457200" lvl="0" indent="-355600" algn="l" rtl="0">
              <a:lnSpc>
                <a:spcPct val="100000"/>
              </a:lnSpc>
              <a:spcBef>
                <a:spcPts val="1000"/>
              </a:spcBef>
              <a:spcAft>
                <a:spcPts val="0"/>
              </a:spcAft>
              <a:buSzPts val="2000"/>
              <a:buChar char="●"/>
            </a:pPr>
            <a:r>
              <a:rPr lang="en" sz="2000" b="1" u="sng">
                <a:solidFill>
                  <a:schemeClr val="hlink"/>
                </a:solidFill>
                <a:hlinkClick r:id="rId5"/>
              </a:rPr>
              <a:t>Explore Diagram</a:t>
            </a:r>
            <a:r>
              <a:rPr lang="en" sz="2000"/>
              <a:t>: explore the codes used in a file</a:t>
            </a:r>
            <a:endParaRPr sz="2000"/>
          </a:p>
          <a:p>
            <a:pPr marL="457200" lvl="0" indent="-355600" algn="l" rtl="0">
              <a:lnSpc>
                <a:spcPct val="100000"/>
              </a:lnSpc>
              <a:spcBef>
                <a:spcPts val="1000"/>
              </a:spcBef>
              <a:spcAft>
                <a:spcPts val="1000"/>
              </a:spcAft>
              <a:buSzPts val="2000"/>
              <a:buChar char="●"/>
            </a:pPr>
            <a:r>
              <a:rPr lang="en" sz="2000" b="1" u="sng">
                <a:solidFill>
                  <a:schemeClr val="hlink"/>
                </a:solidFill>
                <a:hlinkClick r:id="rId6"/>
              </a:rPr>
              <a:t>Comparison Diagram</a:t>
            </a:r>
            <a:r>
              <a:rPr lang="en" sz="2000"/>
              <a:t>: compare the nodes used in multiple files</a:t>
            </a:r>
            <a:br>
              <a:rPr lang="en"/>
            </a:br>
            <a:endParaRPr/>
          </a:p>
        </p:txBody>
      </p:sp>
      <p:pic>
        <p:nvPicPr>
          <p:cNvPr id="413" name="Google Shape;413;p34"/>
          <p:cNvPicPr preferRelativeResize="0"/>
          <p:nvPr/>
        </p:nvPicPr>
        <p:blipFill rotWithShape="1">
          <a:blip r:embed="rId7">
            <a:alphaModFix/>
          </a:blip>
          <a:srcRect/>
          <a:stretch/>
        </p:blipFill>
        <p:spPr>
          <a:xfrm>
            <a:off x="460038" y="2872676"/>
            <a:ext cx="8047826" cy="1034200"/>
          </a:xfrm>
          <a:prstGeom prst="rect">
            <a:avLst/>
          </a:prstGeom>
          <a:noFill/>
          <a:ln>
            <a:noFill/>
          </a:ln>
        </p:spPr>
      </p:pic>
      <p:sp>
        <p:nvSpPr>
          <p:cNvPr id="414" name="Google Shape;414;p34"/>
          <p:cNvSpPr/>
          <p:nvPr/>
        </p:nvSpPr>
        <p:spPr>
          <a:xfrm>
            <a:off x="2269100" y="2998075"/>
            <a:ext cx="477600" cy="22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4"/>
          <p:cNvSpPr/>
          <p:nvPr/>
        </p:nvSpPr>
        <p:spPr>
          <a:xfrm>
            <a:off x="4812275" y="3174275"/>
            <a:ext cx="3664800" cy="732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5"/>
          <p:cNvSpPr txBox="1">
            <a:spLocks noGrp="1"/>
          </p:cNvSpPr>
          <p:nvPr>
            <p:ph type="title"/>
          </p:nvPr>
        </p:nvSpPr>
        <p:spPr>
          <a:xfrm>
            <a:off x="223650" y="1685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Exploring Codes (Macs)</a:t>
            </a:r>
            <a:endParaRPr/>
          </a:p>
        </p:txBody>
      </p:sp>
      <p:pic>
        <p:nvPicPr>
          <p:cNvPr id="421" name="Google Shape;421;p35"/>
          <p:cNvPicPr preferRelativeResize="0"/>
          <p:nvPr/>
        </p:nvPicPr>
        <p:blipFill rotWithShape="1">
          <a:blip r:embed="rId3">
            <a:alphaModFix/>
          </a:blip>
          <a:srcRect/>
          <a:stretch/>
        </p:blipFill>
        <p:spPr>
          <a:xfrm>
            <a:off x="2297370" y="1036125"/>
            <a:ext cx="6258081" cy="3177625"/>
          </a:xfrm>
          <a:prstGeom prst="rect">
            <a:avLst/>
          </a:prstGeom>
          <a:noFill/>
          <a:ln>
            <a:noFill/>
          </a:ln>
        </p:spPr>
      </p:pic>
      <p:sp>
        <p:nvSpPr>
          <p:cNvPr id="422" name="Google Shape;422;p35"/>
          <p:cNvSpPr txBox="1"/>
          <p:nvPr/>
        </p:nvSpPr>
        <p:spPr>
          <a:xfrm>
            <a:off x="621775" y="2206656"/>
            <a:ext cx="1315500" cy="9585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Comparison diagram example</a:t>
            </a:r>
            <a:endParaRPr sz="1400" b="0" i="0" u="none" strike="noStrike" cap="none">
              <a:solidFill>
                <a:srgbClr val="000000"/>
              </a:solidFill>
              <a:latin typeface="Cambria"/>
              <a:ea typeface="Cambria"/>
              <a:cs typeface="Cambria"/>
              <a:sym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6"/>
          <p:cNvSpPr txBox="1">
            <a:spLocks noGrp="1"/>
          </p:cNvSpPr>
          <p:nvPr>
            <p:ph type="title"/>
          </p:nvPr>
        </p:nvSpPr>
        <p:spPr>
          <a:xfrm>
            <a:off x="311700" y="345400"/>
            <a:ext cx="8520600" cy="4074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4400">
                <a:solidFill>
                  <a:srgbClr val="FF0000"/>
                </a:solidFill>
              </a:rPr>
              <a:t>Qualitative Coding is about </a:t>
            </a:r>
            <a:r>
              <a:rPr lang="en" sz="4400" i="1">
                <a:solidFill>
                  <a:srgbClr val="FF0000"/>
                </a:solidFill>
              </a:rPr>
              <a:t>Interpretation</a:t>
            </a:r>
            <a:r>
              <a:rPr lang="en" sz="4400">
                <a:solidFill>
                  <a:srgbClr val="FF0000"/>
                </a:solidFill>
              </a:rPr>
              <a:t> and </a:t>
            </a:r>
            <a:r>
              <a:rPr lang="en" sz="4400" i="1">
                <a:solidFill>
                  <a:srgbClr val="FF0000"/>
                </a:solidFill>
              </a:rPr>
              <a:t>Arguments</a:t>
            </a:r>
            <a:endParaRPr sz="4400">
              <a:solidFill>
                <a:srgbClr val="FF0000"/>
              </a:solidFill>
            </a:endParaRPr>
          </a:p>
          <a:p>
            <a:pPr marL="0" lvl="0" indent="0" algn="l" rtl="0">
              <a:lnSpc>
                <a:spcPct val="100000"/>
              </a:lnSpc>
              <a:spcBef>
                <a:spcPts val="0"/>
              </a:spcBef>
              <a:spcAft>
                <a:spcPts val="0"/>
              </a:spcAft>
              <a:buSzPts val="3600"/>
              <a:buNone/>
            </a:pPr>
            <a:br>
              <a:rPr lang="en">
                <a:solidFill>
                  <a:srgbClr val="6AA84F"/>
                </a:solidFill>
              </a:rPr>
            </a:br>
            <a:r>
              <a:rPr lang="en" sz="3100" b="0">
                <a:solidFill>
                  <a:schemeClr val="dk2"/>
                </a:solidFill>
              </a:rPr>
              <a:t>The nodes you create are themselves </a:t>
            </a:r>
            <a:r>
              <a:rPr lang="en" sz="3100">
                <a:solidFill>
                  <a:schemeClr val="dk2"/>
                </a:solidFill>
              </a:rPr>
              <a:t>arguments</a:t>
            </a:r>
            <a:r>
              <a:rPr lang="en" sz="3100" b="0">
                <a:solidFill>
                  <a:schemeClr val="dk2"/>
                </a:solidFill>
              </a:rPr>
              <a:t>; you are choosing what information you value and want to extract from the transcripts</a:t>
            </a:r>
            <a:endParaRPr sz="3100" b="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7"/>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Demonstration of Tool</a:t>
            </a:r>
            <a:endParaRPr/>
          </a:p>
        </p:txBody>
      </p:sp>
      <p:sp>
        <p:nvSpPr>
          <p:cNvPr id="433" name="Google Shape;433;p37"/>
          <p:cNvSpPr txBox="1">
            <a:spLocks noGrp="1"/>
          </p:cNvSpPr>
          <p:nvPr>
            <p:ph type="body" idx="1"/>
          </p:nvPr>
        </p:nvSpPr>
        <p:spPr>
          <a:xfrm>
            <a:off x="311700" y="10285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Using our own examples, we will quickly show you how to input the documents, code, and visualize your codes. </a:t>
            </a:r>
            <a:endParaRPr/>
          </a:p>
          <a:p>
            <a:pPr marL="0" lvl="0" indent="0" algn="l" rtl="0">
              <a:lnSpc>
                <a:spcPct val="115000"/>
              </a:lnSpc>
              <a:spcBef>
                <a:spcPts val="1600"/>
              </a:spcBef>
              <a:spcAft>
                <a:spcPts val="0"/>
              </a:spcAft>
              <a:buSzPts val="2400"/>
              <a:buNone/>
            </a:pPr>
            <a:r>
              <a:rPr lang="en"/>
              <a:t>We will do this both for interviews and social media examples.</a:t>
            </a:r>
            <a:endParaRPr/>
          </a:p>
          <a:p>
            <a:pPr marL="0" lvl="0" indent="0" algn="l" rtl="0">
              <a:lnSpc>
                <a:spcPct val="115000"/>
              </a:lnSpc>
              <a:spcBef>
                <a:spcPts val="1600"/>
              </a:spcBef>
              <a:spcAft>
                <a:spcPts val="1600"/>
              </a:spcAft>
              <a:buSzPts val="2400"/>
              <a:buNone/>
            </a:pPr>
            <a:r>
              <a:rPr lang="en"/>
              <a:t>You will be doing this on your own in a minute, so take this time to watch and ask questions!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9"/>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solidFill>
                  <a:srgbClr val="FF0000"/>
                </a:solidFill>
              </a:rPr>
              <a:t>Thank you!	</a:t>
            </a:r>
            <a:endParaRPr>
              <a:solidFill>
                <a:srgbClr val="FF0000"/>
              </a:solidFill>
            </a:endParaRPr>
          </a:p>
        </p:txBody>
      </p:sp>
      <p:sp>
        <p:nvSpPr>
          <p:cNvPr id="439" name="Google Shape;439;p39"/>
          <p:cNvSpPr txBox="1">
            <a:spLocks noGrp="1"/>
          </p:cNvSpPr>
          <p:nvPr>
            <p:ph type="body" idx="1"/>
          </p:nvPr>
        </p:nvSpPr>
        <p:spPr>
          <a:xfrm>
            <a:off x="311700" y="1028575"/>
            <a:ext cx="8520600" cy="501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2400"/>
              <a:buNone/>
            </a:pPr>
            <a:r>
              <a:rPr lang="en" sz="2000">
                <a:solidFill>
                  <a:srgbClr val="666666"/>
                </a:solidFill>
              </a:rPr>
              <a:t>If you have any questions, contact us:</a:t>
            </a:r>
            <a:endParaRPr sz="2000">
              <a:solidFill>
                <a:srgbClr val="666666"/>
              </a:solidFill>
            </a:endParaRPr>
          </a:p>
          <a:p>
            <a:pPr marL="0" marR="0" lvl="0" indent="0" algn="l" rtl="0">
              <a:lnSpc>
                <a:spcPct val="115000"/>
              </a:lnSpc>
              <a:spcBef>
                <a:spcPts val="0"/>
              </a:spcBef>
              <a:spcAft>
                <a:spcPts val="0"/>
              </a:spcAft>
              <a:buSzPts val="2400"/>
              <a:buNone/>
            </a:pPr>
            <a:endParaRPr sz="2000">
              <a:solidFill>
                <a:srgbClr val="666666"/>
              </a:solidFill>
            </a:endParaRPr>
          </a:p>
          <a:p>
            <a:pPr marL="0" marR="0" lvl="0" indent="0" algn="l" rtl="0">
              <a:lnSpc>
                <a:spcPct val="115000"/>
              </a:lnSpc>
              <a:spcBef>
                <a:spcPts val="0"/>
              </a:spcBef>
              <a:spcAft>
                <a:spcPts val="0"/>
              </a:spcAft>
              <a:buSzPts val="2400"/>
              <a:buNone/>
            </a:pPr>
            <a:endParaRPr sz="2000">
              <a:solidFill>
                <a:srgbClr val="666666"/>
              </a:solidFill>
            </a:endParaRPr>
          </a:p>
          <a:p>
            <a:pPr marL="0" marR="0" lvl="0" indent="0" algn="l" rtl="0">
              <a:lnSpc>
                <a:spcPct val="115000"/>
              </a:lnSpc>
              <a:spcBef>
                <a:spcPts val="0"/>
              </a:spcBef>
              <a:spcAft>
                <a:spcPts val="0"/>
              </a:spcAft>
              <a:buSzPts val="2400"/>
              <a:buNone/>
            </a:pPr>
            <a:endParaRPr sz="2000">
              <a:solidFill>
                <a:srgbClr val="666666"/>
              </a:solidFill>
            </a:endParaRPr>
          </a:p>
          <a:p>
            <a:pPr marL="0" marR="0" lvl="0" indent="0" algn="l" rtl="0">
              <a:lnSpc>
                <a:spcPct val="115000"/>
              </a:lnSpc>
              <a:spcBef>
                <a:spcPts val="0"/>
              </a:spcBef>
              <a:spcAft>
                <a:spcPts val="0"/>
              </a:spcAft>
              <a:buSzPts val="2400"/>
              <a:buNone/>
            </a:pPr>
            <a:endParaRPr sz="2000">
              <a:solidFill>
                <a:srgbClr val="666666"/>
              </a:solidFill>
            </a:endParaRPr>
          </a:p>
          <a:p>
            <a:pPr marL="0" marR="0" lvl="0" indent="0" algn="l" rtl="0">
              <a:lnSpc>
                <a:spcPct val="115000"/>
              </a:lnSpc>
              <a:spcBef>
                <a:spcPts val="0"/>
              </a:spcBef>
              <a:spcAft>
                <a:spcPts val="0"/>
              </a:spcAft>
              <a:buSzPts val="2400"/>
              <a:buNone/>
            </a:pPr>
            <a:endParaRPr sz="2000" b="1">
              <a:solidFill>
                <a:srgbClr val="666666"/>
              </a:solidFill>
            </a:endParaRPr>
          </a:p>
          <a:p>
            <a:pPr marL="0" marR="0" lvl="0" indent="0" algn="l" rtl="0">
              <a:lnSpc>
                <a:spcPct val="115000"/>
              </a:lnSpc>
              <a:spcBef>
                <a:spcPts val="0"/>
              </a:spcBef>
              <a:spcAft>
                <a:spcPts val="0"/>
              </a:spcAft>
              <a:buSzPts val="2400"/>
              <a:buNone/>
            </a:pPr>
            <a:endParaRPr sz="2000" b="1">
              <a:solidFill>
                <a:srgbClr val="666666"/>
              </a:solidFill>
            </a:endParaRPr>
          </a:p>
          <a:p>
            <a:pPr marL="0" marR="0" lvl="0" indent="0" algn="l" rtl="0">
              <a:lnSpc>
                <a:spcPct val="115000"/>
              </a:lnSpc>
              <a:spcBef>
                <a:spcPts val="0"/>
              </a:spcBef>
              <a:spcAft>
                <a:spcPts val="0"/>
              </a:spcAft>
              <a:buSzPts val="2400"/>
              <a:buNone/>
            </a:pPr>
            <a:endParaRPr sz="2000" b="1">
              <a:solidFill>
                <a:srgbClr val="666666"/>
              </a:solidFill>
            </a:endParaRPr>
          </a:p>
          <a:p>
            <a:pPr marL="0" marR="0" lvl="0" indent="0" algn="l" rtl="0">
              <a:lnSpc>
                <a:spcPct val="115000"/>
              </a:lnSpc>
              <a:spcBef>
                <a:spcPts val="0"/>
              </a:spcBef>
              <a:spcAft>
                <a:spcPts val="0"/>
              </a:spcAft>
              <a:buSzPts val="2400"/>
              <a:buNone/>
            </a:pPr>
            <a:endParaRPr sz="2000">
              <a:solidFill>
                <a:srgbClr val="666666"/>
              </a:solidFill>
            </a:endParaRPr>
          </a:p>
        </p:txBody>
      </p:sp>
      <p:sp>
        <p:nvSpPr>
          <p:cNvPr id="440" name="Google Shape;440;p39"/>
          <p:cNvSpPr txBox="1"/>
          <p:nvPr/>
        </p:nvSpPr>
        <p:spPr>
          <a:xfrm>
            <a:off x="4614725" y="1587925"/>
            <a:ext cx="3006600" cy="132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66666"/>
              </a:solidFill>
              <a:latin typeface="Cambria"/>
              <a:ea typeface="Cambria"/>
              <a:cs typeface="Cambria"/>
              <a:sym typeface="Cambria"/>
            </a:endParaRPr>
          </a:p>
        </p:txBody>
      </p:sp>
      <p:sp>
        <p:nvSpPr>
          <p:cNvPr id="441" name="Google Shape;441;p39"/>
          <p:cNvSpPr txBox="1">
            <a:spLocks noGrp="1"/>
          </p:cNvSpPr>
          <p:nvPr>
            <p:ph type="body" idx="1"/>
          </p:nvPr>
        </p:nvSpPr>
        <p:spPr>
          <a:xfrm>
            <a:off x="311700" y="2469125"/>
            <a:ext cx="8634300" cy="11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2400"/>
              <a:buNone/>
            </a:pPr>
            <a:r>
              <a:rPr lang="en" sz="2000" dirty="0">
                <a:solidFill>
                  <a:srgbClr val="666666"/>
                </a:solidFill>
              </a:rPr>
              <a:t>Slides, handouts, and data available at </a:t>
            </a:r>
            <a:endParaRPr sz="2000" dirty="0">
              <a:solidFill>
                <a:srgbClr val="666666"/>
              </a:solidFill>
            </a:endParaRPr>
          </a:p>
          <a:p>
            <a:pPr marL="0" lvl="0" indent="0">
              <a:buNone/>
            </a:pPr>
            <a:r>
              <a:rPr lang="en" sz="2000" dirty="0">
                <a:solidFill>
                  <a:srgbClr val="666666"/>
                </a:solidFill>
              </a:rPr>
              <a:t> </a:t>
            </a:r>
            <a:r>
              <a:rPr lang="en-US" sz="2000" dirty="0">
                <a:solidFill>
                  <a:srgbClr val="666666"/>
                </a:solidFill>
                <a:hlinkClick r:id="rId3"/>
              </a:rPr>
              <a:t>https://bit.ly/diti-spring2022-singer</a:t>
            </a:r>
            <a:r>
              <a:rPr lang="en-US" sz="2000" dirty="0">
                <a:solidFill>
                  <a:srgbClr val="666666"/>
                </a:solidFill>
              </a:rPr>
              <a:t> </a:t>
            </a:r>
            <a:endParaRPr sz="2000" dirty="0">
              <a:solidFill>
                <a:srgbClr val="666666"/>
              </a:solidFill>
            </a:endParaRPr>
          </a:p>
          <a:p>
            <a:pPr marL="0" marR="0" lvl="0" indent="0" algn="l" rtl="0">
              <a:lnSpc>
                <a:spcPct val="115000"/>
              </a:lnSpc>
              <a:spcBef>
                <a:spcPts val="0"/>
              </a:spcBef>
              <a:spcAft>
                <a:spcPts val="0"/>
              </a:spcAft>
              <a:buSzPts val="2400"/>
              <a:buNone/>
            </a:pPr>
            <a:endParaRPr sz="2000" dirty="0">
              <a:solidFill>
                <a:srgbClr val="666666"/>
              </a:solidFill>
            </a:endParaRPr>
          </a:p>
          <a:p>
            <a:pPr marL="0" marR="0" lvl="0" indent="0" algn="l" rtl="0">
              <a:lnSpc>
                <a:spcPct val="115000"/>
              </a:lnSpc>
              <a:spcBef>
                <a:spcPts val="0"/>
              </a:spcBef>
              <a:spcAft>
                <a:spcPts val="0"/>
              </a:spcAft>
              <a:buSzPts val="2400"/>
              <a:buNone/>
            </a:pPr>
            <a:r>
              <a:rPr lang="en" sz="2000" dirty="0">
                <a:solidFill>
                  <a:srgbClr val="666666"/>
                </a:solidFill>
              </a:rPr>
              <a:t>Office hours for help with NVivo: </a:t>
            </a:r>
            <a:r>
              <a:rPr lang="en" sz="2000" b="1" u="sng" dirty="0">
                <a:solidFill>
                  <a:schemeClr val="hlink"/>
                </a:solidFill>
                <a:hlinkClick r:id="rId4"/>
              </a:rPr>
              <a:t>https://calendly.com/diti-nu/</a:t>
            </a:r>
            <a:r>
              <a:rPr lang="en" sz="2000" b="1" dirty="0">
                <a:solidFill>
                  <a:srgbClr val="666666"/>
                </a:solidFill>
              </a:rPr>
              <a:t> </a:t>
            </a:r>
            <a:endParaRPr sz="2000" b="1" dirty="0">
              <a:solidFill>
                <a:srgbClr val="0B5394"/>
              </a:solidFill>
            </a:endParaRPr>
          </a:p>
          <a:p>
            <a:pPr marL="0" marR="0" lvl="0" indent="0" algn="l" rtl="0">
              <a:lnSpc>
                <a:spcPct val="115000"/>
              </a:lnSpc>
              <a:spcBef>
                <a:spcPts val="0"/>
              </a:spcBef>
              <a:spcAft>
                <a:spcPts val="0"/>
              </a:spcAft>
              <a:buSzPts val="2400"/>
              <a:buNone/>
            </a:pPr>
            <a:endParaRPr sz="2000" dirty="0">
              <a:solidFill>
                <a:srgbClr val="666666"/>
              </a:solidFill>
            </a:endParaRPr>
          </a:p>
          <a:p>
            <a:pPr marL="0" marR="0" lvl="0" indent="0" algn="l" rtl="0">
              <a:lnSpc>
                <a:spcPct val="115000"/>
              </a:lnSpc>
              <a:spcBef>
                <a:spcPts val="0"/>
              </a:spcBef>
              <a:spcAft>
                <a:spcPts val="0"/>
              </a:spcAft>
              <a:buSzPts val="2400"/>
              <a:buNone/>
            </a:pPr>
            <a:endParaRPr sz="2000" dirty="0">
              <a:solidFill>
                <a:srgbClr val="666666"/>
              </a:solidFill>
            </a:endParaRPr>
          </a:p>
          <a:p>
            <a:pPr marL="0" marR="0" lvl="0" indent="0" algn="l" rtl="0">
              <a:lnSpc>
                <a:spcPct val="115000"/>
              </a:lnSpc>
              <a:spcBef>
                <a:spcPts val="0"/>
              </a:spcBef>
              <a:spcAft>
                <a:spcPts val="0"/>
              </a:spcAft>
              <a:buSzPts val="2400"/>
              <a:buNone/>
            </a:pPr>
            <a:endParaRPr sz="2000" dirty="0">
              <a:solidFill>
                <a:srgbClr val="666666"/>
              </a:solidFill>
            </a:endParaRPr>
          </a:p>
          <a:p>
            <a:pPr marL="0" marR="0" lvl="0" indent="0" algn="l" rtl="0">
              <a:lnSpc>
                <a:spcPct val="115000"/>
              </a:lnSpc>
              <a:spcBef>
                <a:spcPts val="0"/>
              </a:spcBef>
              <a:spcAft>
                <a:spcPts val="0"/>
              </a:spcAft>
              <a:buSzPts val="2400"/>
              <a:buNone/>
            </a:pPr>
            <a:endParaRPr sz="2000" b="1" dirty="0">
              <a:solidFill>
                <a:srgbClr val="666666"/>
              </a:solidFill>
            </a:endParaRPr>
          </a:p>
          <a:p>
            <a:pPr marL="0" marR="0" lvl="0" indent="0" algn="l" rtl="0">
              <a:lnSpc>
                <a:spcPct val="115000"/>
              </a:lnSpc>
              <a:spcBef>
                <a:spcPts val="0"/>
              </a:spcBef>
              <a:spcAft>
                <a:spcPts val="0"/>
              </a:spcAft>
              <a:buSzPts val="2400"/>
              <a:buNone/>
            </a:pPr>
            <a:endParaRPr sz="2000" b="1" dirty="0">
              <a:solidFill>
                <a:srgbClr val="666666"/>
              </a:solidFill>
            </a:endParaRPr>
          </a:p>
          <a:p>
            <a:pPr marL="0" marR="0" lvl="0" indent="0" algn="l" rtl="0">
              <a:lnSpc>
                <a:spcPct val="115000"/>
              </a:lnSpc>
              <a:spcBef>
                <a:spcPts val="0"/>
              </a:spcBef>
              <a:spcAft>
                <a:spcPts val="0"/>
              </a:spcAft>
              <a:buSzPts val="2400"/>
              <a:buNone/>
            </a:pPr>
            <a:endParaRPr sz="2000" b="1" dirty="0">
              <a:solidFill>
                <a:srgbClr val="666666"/>
              </a:solidFill>
            </a:endParaRPr>
          </a:p>
          <a:p>
            <a:pPr marL="0" marR="0" lvl="0" indent="0" algn="l" rtl="0">
              <a:lnSpc>
                <a:spcPct val="115000"/>
              </a:lnSpc>
              <a:spcBef>
                <a:spcPts val="0"/>
              </a:spcBef>
              <a:spcAft>
                <a:spcPts val="0"/>
              </a:spcAft>
              <a:buSzPts val="2400"/>
              <a:buNone/>
            </a:pPr>
            <a:endParaRPr sz="2000" dirty="0">
              <a:solidFill>
                <a:srgbClr val="666666"/>
              </a:solidFill>
            </a:endParaRPr>
          </a:p>
        </p:txBody>
      </p:sp>
      <p:sp>
        <p:nvSpPr>
          <p:cNvPr id="442" name="Google Shape;442;p39"/>
          <p:cNvSpPr txBox="1"/>
          <p:nvPr/>
        </p:nvSpPr>
        <p:spPr>
          <a:xfrm>
            <a:off x="311700" y="1590750"/>
            <a:ext cx="3112800" cy="90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000" b="0" i="0" u="none" strike="noStrike" cap="none">
                <a:solidFill>
                  <a:srgbClr val="666666"/>
                </a:solidFill>
                <a:latin typeface="Cambria"/>
                <a:ea typeface="Cambria"/>
                <a:cs typeface="Cambria"/>
                <a:sym typeface="Cambria"/>
              </a:rPr>
              <a:t>DITI/NULab team </a:t>
            </a:r>
            <a:endParaRPr sz="2000" b="0" i="0" u="none" strike="noStrike" cap="none">
              <a:solidFill>
                <a:srgbClr val="666666"/>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r>
              <a:rPr lang="en" sz="2000" b="0" i="0" u="sng" strike="noStrike" cap="none">
                <a:solidFill>
                  <a:schemeClr val="hlink"/>
                </a:solidFill>
                <a:latin typeface="Cambria"/>
                <a:ea typeface="Cambria"/>
                <a:cs typeface="Cambria"/>
                <a:sym typeface="Cambria"/>
                <a:hlinkClick r:id="rId5"/>
              </a:rPr>
              <a:t>nulab.info@gmail.com</a:t>
            </a:r>
            <a:r>
              <a:rPr lang="en" sz="2000" b="0" i="0" u="none" strike="noStrike" cap="none">
                <a:solidFill>
                  <a:srgbClr val="666666"/>
                </a:solidFill>
                <a:latin typeface="Cambria"/>
                <a:ea typeface="Cambria"/>
                <a:cs typeface="Cambria"/>
                <a:sym typeface="Cambria"/>
              </a:rPr>
              <a:t> </a:t>
            </a:r>
            <a:endParaRPr sz="2000" b="0" i="0" u="none" strike="noStrike" cap="none">
              <a:solidFill>
                <a:srgbClr val="666666"/>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Qualitative Coding</a:t>
            </a:r>
            <a:endParaRPr/>
          </a:p>
        </p:txBody>
      </p:sp>
      <p:sp>
        <p:nvSpPr>
          <p:cNvPr id="79" name="Google Shape;79;p4"/>
          <p:cNvSpPr txBox="1">
            <a:spLocks noGrp="1"/>
          </p:cNvSpPr>
          <p:nvPr>
            <p:ph type="body" idx="1"/>
          </p:nvPr>
        </p:nvSpPr>
        <p:spPr>
          <a:xfrm>
            <a:off x="311700" y="1061975"/>
            <a:ext cx="8385300" cy="344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r>
              <a:rPr lang="en"/>
              <a:t>Qualitative coding is when you create a list of themes, or a </a:t>
            </a:r>
            <a:r>
              <a:rPr lang="en" b="1"/>
              <a:t>schema</a:t>
            </a:r>
            <a:r>
              <a:rPr lang="en"/>
              <a:t>, that you want to analyze in a primary/secondary source. Then, you review those sources and highlight particular instances in the text according to those themes.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Coding in practice</a:t>
            </a:r>
            <a:endParaRPr/>
          </a:p>
        </p:txBody>
      </p:sp>
      <p:pic>
        <p:nvPicPr>
          <p:cNvPr id="85" name="Google Shape;85;p5"/>
          <p:cNvPicPr preferRelativeResize="0"/>
          <p:nvPr/>
        </p:nvPicPr>
        <p:blipFill rotWithShape="1">
          <a:blip r:embed="rId3">
            <a:alphaModFix/>
          </a:blip>
          <a:srcRect/>
          <a:stretch/>
        </p:blipFill>
        <p:spPr>
          <a:xfrm>
            <a:off x="702100" y="1054575"/>
            <a:ext cx="7739799" cy="3499825"/>
          </a:xfrm>
          <a:prstGeom prst="rect">
            <a:avLst/>
          </a:prstGeom>
          <a:noFill/>
          <a:ln>
            <a:noFill/>
          </a:ln>
        </p:spPr>
      </p:pic>
      <p:pic>
        <p:nvPicPr>
          <p:cNvPr id="86" name="Google Shape;86;p5"/>
          <p:cNvPicPr preferRelativeResize="0"/>
          <p:nvPr/>
        </p:nvPicPr>
        <p:blipFill rotWithShape="1">
          <a:blip r:embed="rId3">
            <a:alphaModFix/>
          </a:blip>
          <a:srcRect/>
          <a:stretch/>
        </p:blipFill>
        <p:spPr>
          <a:xfrm>
            <a:off x="679200" y="894975"/>
            <a:ext cx="8090400" cy="3658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8"/>
          <p:cNvSpPr txBox="1">
            <a:spLocks noGrp="1"/>
          </p:cNvSpPr>
          <p:nvPr>
            <p:ph type="title"/>
          </p:nvPr>
        </p:nvSpPr>
        <p:spPr>
          <a:xfrm>
            <a:off x="379350" y="203325"/>
            <a:ext cx="8661900" cy="75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NVivo for Annotating &amp; Coding Research</a:t>
            </a:r>
            <a:endParaRPr/>
          </a:p>
        </p:txBody>
      </p:sp>
      <p:sp>
        <p:nvSpPr>
          <p:cNvPr id="92" name="Google Shape;92;p8"/>
          <p:cNvSpPr txBox="1">
            <a:spLocks noGrp="1"/>
          </p:cNvSpPr>
          <p:nvPr>
            <p:ph type="body" idx="1"/>
          </p:nvPr>
        </p:nvSpPr>
        <p:spPr>
          <a:xfrm>
            <a:off x="379350" y="961125"/>
            <a:ext cx="8385300" cy="34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sz="2100"/>
              <a:t>With NVivo, you can store and organize your </a:t>
            </a:r>
            <a:r>
              <a:rPr lang="en" sz="2100" b="1"/>
              <a:t>primary</a:t>
            </a:r>
            <a:r>
              <a:rPr lang="en" sz="2100"/>
              <a:t> and </a:t>
            </a:r>
            <a:r>
              <a:rPr lang="en" sz="2100" b="1"/>
              <a:t>secondary</a:t>
            </a:r>
            <a:r>
              <a:rPr lang="en" sz="2100"/>
              <a:t> sources together (most file types work, including images). You can also separate your different types of research materials. For this project, your research materials are your interview transcriptions. </a:t>
            </a:r>
            <a:endParaRPr sz="2100"/>
          </a:p>
          <a:p>
            <a:pPr marL="0" lvl="0" indent="0" algn="l" rtl="0">
              <a:lnSpc>
                <a:spcPct val="115000"/>
              </a:lnSpc>
              <a:spcBef>
                <a:spcPts val="1600"/>
              </a:spcBef>
              <a:spcAft>
                <a:spcPts val="0"/>
              </a:spcAft>
              <a:buSzPts val="2400"/>
              <a:buNone/>
            </a:pPr>
            <a:r>
              <a:rPr lang="en" sz="2100"/>
              <a:t>NVivo also allows you to </a:t>
            </a:r>
            <a:r>
              <a:rPr lang="en" sz="2100" b="1"/>
              <a:t>annotate</a:t>
            </a:r>
            <a:r>
              <a:rPr lang="en" sz="2100"/>
              <a:t> texts and use </a:t>
            </a:r>
            <a:r>
              <a:rPr lang="en" sz="2100" b="1"/>
              <a:t>qualitative coding</a:t>
            </a:r>
            <a:r>
              <a:rPr lang="en" sz="2100"/>
              <a:t> methods to highlight specific texts/images/pieces under themes. </a:t>
            </a:r>
            <a:endParaRPr sz="2100"/>
          </a:p>
          <a:p>
            <a:pPr marL="0" lvl="0" indent="0" algn="l" rtl="0">
              <a:lnSpc>
                <a:spcPct val="115000"/>
              </a:lnSpc>
              <a:spcBef>
                <a:spcPts val="1600"/>
              </a:spcBef>
              <a:spcAft>
                <a:spcPts val="1600"/>
              </a:spcAft>
              <a:buSzPts val="2400"/>
              <a:buNone/>
            </a:pPr>
            <a:r>
              <a:rPr lang="en" sz="2100"/>
              <a:t>Then you can </a:t>
            </a:r>
            <a:r>
              <a:rPr lang="en" sz="2100" b="1"/>
              <a:t>summarize</a:t>
            </a:r>
            <a:r>
              <a:rPr lang="en" sz="2100"/>
              <a:t> and </a:t>
            </a:r>
            <a:r>
              <a:rPr lang="en" sz="2100" b="1"/>
              <a:t>visualize</a:t>
            </a:r>
            <a:r>
              <a:rPr lang="en" sz="2100"/>
              <a:t> these annotations and codes.</a:t>
            </a:r>
            <a:endParaRPr sz="2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9"/>
          <p:cNvSpPr txBox="1">
            <a:spLocks noGrp="1"/>
          </p:cNvSpPr>
          <p:nvPr>
            <p:ph type="title"/>
          </p:nvPr>
        </p:nvSpPr>
        <p:spPr>
          <a:xfrm>
            <a:off x="247000" y="920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NVivo Vocabulary</a:t>
            </a:r>
            <a:endParaRPr/>
          </a:p>
        </p:txBody>
      </p:sp>
      <p:sp>
        <p:nvSpPr>
          <p:cNvPr id="98" name="Google Shape;98;p9"/>
          <p:cNvSpPr txBox="1">
            <a:spLocks noGrp="1"/>
          </p:cNvSpPr>
          <p:nvPr>
            <p:ph type="body" idx="1"/>
          </p:nvPr>
        </p:nvSpPr>
        <p:spPr>
          <a:xfrm>
            <a:off x="247000" y="664750"/>
            <a:ext cx="8520600" cy="73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Full definitions are available on the handout</a:t>
            </a:r>
            <a:endParaRPr/>
          </a:p>
          <a:p>
            <a:pPr marL="0" lvl="0" indent="0" algn="l" rtl="0">
              <a:lnSpc>
                <a:spcPct val="115000"/>
              </a:lnSpc>
              <a:spcBef>
                <a:spcPts val="1600"/>
              </a:spcBef>
              <a:spcAft>
                <a:spcPts val="1600"/>
              </a:spcAft>
              <a:buSzPts val="2400"/>
              <a:buNone/>
            </a:pPr>
            <a:endParaRPr/>
          </a:p>
        </p:txBody>
      </p:sp>
      <p:sp>
        <p:nvSpPr>
          <p:cNvPr id="99" name="Google Shape;99;p9"/>
          <p:cNvSpPr txBox="1">
            <a:spLocks noGrp="1"/>
          </p:cNvSpPr>
          <p:nvPr>
            <p:ph type="body" idx="1"/>
          </p:nvPr>
        </p:nvSpPr>
        <p:spPr>
          <a:xfrm>
            <a:off x="140600" y="1149000"/>
            <a:ext cx="4178400" cy="36717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Char char="●"/>
            </a:pPr>
            <a:r>
              <a:rPr lang="en" sz="1900" b="1"/>
              <a:t>Data</a:t>
            </a:r>
            <a:r>
              <a:rPr lang="en" sz="1900"/>
              <a:t>: your research documents &amp; files </a:t>
            </a:r>
            <a:endParaRPr sz="1900"/>
          </a:p>
          <a:p>
            <a:pPr marL="457200" lvl="0" indent="-349250" algn="l" rtl="0">
              <a:lnSpc>
                <a:spcPct val="115000"/>
              </a:lnSpc>
              <a:spcBef>
                <a:spcPts val="0"/>
              </a:spcBef>
              <a:spcAft>
                <a:spcPts val="0"/>
              </a:spcAft>
              <a:buSzPts val="1900"/>
              <a:buChar char="●"/>
            </a:pPr>
            <a:r>
              <a:rPr lang="en" sz="1900" b="1">
                <a:highlight>
                  <a:srgbClr val="FFF2CC"/>
                </a:highlight>
              </a:rPr>
              <a:t>Codes</a:t>
            </a:r>
            <a:r>
              <a:rPr lang="en" sz="1900">
                <a:highlight>
                  <a:srgbClr val="FFF2CC"/>
                </a:highlight>
              </a:rPr>
              <a:t>: the method to annotate the themes/concepts → </a:t>
            </a:r>
            <a:r>
              <a:rPr lang="en" sz="1900" b="1">
                <a:highlight>
                  <a:srgbClr val="FFF2CC"/>
                </a:highlight>
              </a:rPr>
              <a:t>Nodes</a:t>
            </a:r>
            <a:r>
              <a:rPr lang="en" sz="1900">
                <a:highlight>
                  <a:srgbClr val="FFF2CC"/>
                </a:highlight>
              </a:rPr>
              <a:t>: the actual themes/concepts that you create</a:t>
            </a:r>
            <a:endParaRPr sz="1900">
              <a:highlight>
                <a:srgbClr val="FFF2CC"/>
              </a:highlight>
            </a:endParaRPr>
          </a:p>
          <a:p>
            <a:pPr marL="457200" lvl="0" indent="-349250" algn="l" rtl="0">
              <a:lnSpc>
                <a:spcPct val="115000"/>
              </a:lnSpc>
              <a:spcBef>
                <a:spcPts val="0"/>
              </a:spcBef>
              <a:spcAft>
                <a:spcPts val="0"/>
              </a:spcAft>
              <a:buSzPts val="1900"/>
              <a:buChar char="●"/>
            </a:pPr>
            <a:r>
              <a:rPr lang="en" sz="1900" b="1"/>
              <a:t>Relationships</a:t>
            </a:r>
            <a:r>
              <a:rPr lang="en" sz="1900"/>
              <a:t>: coding connections between two data items</a:t>
            </a:r>
            <a:endParaRPr sz="1900"/>
          </a:p>
          <a:p>
            <a:pPr marL="0" lvl="0" indent="0" algn="l" rtl="0">
              <a:lnSpc>
                <a:spcPct val="115000"/>
              </a:lnSpc>
              <a:spcBef>
                <a:spcPts val="1600"/>
              </a:spcBef>
              <a:spcAft>
                <a:spcPts val="1600"/>
              </a:spcAft>
              <a:buSzPts val="2400"/>
              <a:buNone/>
            </a:pPr>
            <a:endParaRPr sz="1900"/>
          </a:p>
        </p:txBody>
      </p:sp>
      <p:sp>
        <p:nvSpPr>
          <p:cNvPr id="100" name="Google Shape;100;p9"/>
          <p:cNvSpPr txBox="1">
            <a:spLocks noGrp="1"/>
          </p:cNvSpPr>
          <p:nvPr>
            <p:ph type="body" idx="1"/>
          </p:nvPr>
        </p:nvSpPr>
        <p:spPr>
          <a:xfrm>
            <a:off x="4250700" y="1149000"/>
            <a:ext cx="4428000" cy="30057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Char char="●"/>
            </a:pPr>
            <a:r>
              <a:rPr lang="en" sz="1900" b="1"/>
              <a:t>Cases:</a:t>
            </a:r>
            <a:r>
              <a:rPr lang="en" sz="1900"/>
              <a:t> units of analysis for your research.</a:t>
            </a:r>
            <a:endParaRPr sz="1900"/>
          </a:p>
          <a:p>
            <a:pPr marL="457200" lvl="0" indent="-349250" algn="l" rtl="0">
              <a:lnSpc>
                <a:spcPct val="115000"/>
              </a:lnSpc>
              <a:spcBef>
                <a:spcPts val="0"/>
              </a:spcBef>
              <a:spcAft>
                <a:spcPts val="0"/>
              </a:spcAft>
              <a:buSzPts val="1900"/>
              <a:buChar char="●"/>
            </a:pPr>
            <a:r>
              <a:rPr lang="en" sz="1900" b="1"/>
              <a:t>Maps</a:t>
            </a:r>
            <a:r>
              <a:rPr lang="en" sz="1900"/>
              <a:t>: visualization tool to see connections between the cases and nodes</a:t>
            </a:r>
            <a:endParaRPr sz="1900"/>
          </a:p>
          <a:p>
            <a:pPr marL="457200" lvl="0" indent="-349250" algn="l" rtl="0">
              <a:lnSpc>
                <a:spcPct val="115000"/>
              </a:lnSpc>
              <a:spcBef>
                <a:spcPts val="0"/>
              </a:spcBef>
              <a:spcAft>
                <a:spcPts val="0"/>
              </a:spcAft>
              <a:buSzPts val="1900"/>
              <a:buChar char="●"/>
            </a:pPr>
            <a:r>
              <a:rPr lang="en" sz="1900" b="1"/>
              <a:t>Query</a:t>
            </a:r>
            <a:r>
              <a:rPr lang="en" sz="1900"/>
              <a:t>: a flexible way to explore and analyze your files, cases, and nodes</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0"/>
          <p:cNvSpPr txBox="1">
            <a:spLocks noGrp="1"/>
          </p:cNvSpPr>
          <p:nvPr>
            <p:ph type="title"/>
          </p:nvPr>
        </p:nvSpPr>
        <p:spPr>
          <a:xfrm>
            <a:off x="311700" y="1405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NVivo is </a:t>
            </a:r>
            <a:r>
              <a:rPr lang="en" u="sng"/>
              <a:t>NOT</a:t>
            </a:r>
            <a:r>
              <a:rPr lang="en"/>
              <a:t> cross-platform friendly</a:t>
            </a:r>
            <a:endParaRPr/>
          </a:p>
        </p:txBody>
      </p:sp>
      <p:sp>
        <p:nvSpPr>
          <p:cNvPr id="106" name="Google Shape;106;p10"/>
          <p:cNvSpPr txBox="1">
            <a:spLocks noGrp="1"/>
          </p:cNvSpPr>
          <p:nvPr>
            <p:ph type="body" idx="1"/>
          </p:nvPr>
        </p:nvSpPr>
        <p:spPr>
          <a:xfrm>
            <a:off x="311700" y="863550"/>
            <a:ext cx="8520600" cy="369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
              <a:t>The Mac and PC versions of NVivo–as well as the version numbers–are different and have different file types. </a:t>
            </a:r>
            <a:endParaRPr/>
          </a:p>
          <a:p>
            <a:pPr marL="457200" lvl="0" indent="-381000" algn="l" rtl="0">
              <a:lnSpc>
                <a:spcPct val="115000"/>
              </a:lnSpc>
              <a:spcBef>
                <a:spcPts val="1600"/>
              </a:spcBef>
              <a:spcAft>
                <a:spcPts val="0"/>
              </a:spcAft>
              <a:buSzPts val="2400"/>
              <a:buChar char="●"/>
            </a:pPr>
            <a:r>
              <a:rPr lang="en"/>
              <a:t>Mac NVivo projects end in .npvx and can only open that file project type</a:t>
            </a:r>
            <a:endParaRPr/>
          </a:p>
          <a:p>
            <a:pPr marL="457200" lvl="0" indent="-381000" algn="l" rtl="0">
              <a:lnSpc>
                <a:spcPct val="115000"/>
              </a:lnSpc>
              <a:spcBef>
                <a:spcPts val="0"/>
              </a:spcBef>
              <a:spcAft>
                <a:spcPts val="0"/>
              </a:spcAft>
              <a:buSzPts val="2400"/>
              <a:buChar char="●"/>
            </a:pPr>
            <a:r>
              <a:rPr lang="en"/>
              <a:t>Windows NVivo projects end in .npv, but can open both .npv </a:t>
            </a:r>
            <a:r>
              <a:rPr lang="en" i="1"/>
              <a:t>and</a:t>
            </a:r>
            <a:r>
              <a:rPr lang="en"/>
              <a:t> .npvx</a:t>
            </a:r>
            <a:endParaRPr/>
          </a:p>
          <a:p>
            <a:pPr marL="457200" lvl="0" indent="-381000" algn="l" rtl="0">
              <a:lnSpc>
                <a:spcPct val="115000"/>
              </a:lnSpc>
              <a:spcBef>
                <a:spcPts val="0"/>
              </a:spcBef>
              <a:spcAft>
                <a:spcPts val="0"/>
              </a:spcAft>
              <a:buSzPts val="2400"/>
              <a:buChar char="●"/>
            </a:pPr>
            <a:r>
              <a:rPr lang="en"/>
              <a:t>Version numbers (10, 11, 12) also affect which projects can be opened on which platform</a:t>
            </a:r>
            <a:endParaRPr/>
          </a:p>
          <a:p>
            <a:pPr marL="0" lvl="0" indent="0" algn="l" rtl="0">
              <a:lnSpc>
                <a:spcPct val="115000"/>
              </a:lnSpc>
              <a:spcBef>
                <a:spcPts val="1600"/>
              </a:spcBef>
              <a:spcAft>
                <a:spcPts val="1600"/>
              </a:spcAft>
              <a:buSzPts val="24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2"/>
          <p:cNvSpPr txBox="1">
            <a:spLocks noGrp="1"/>
          </p:cNvSpPr>
          <p:nvPr>
            <p:ph type="title"/>
          </p:nvPr>
        </p:nvSpPr>
        <p:spPr>
          <a:xfrm>
            <a:off x="311700" y="195225"/>
            <a:ext cx="8520600" cy="49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a:t>Anatomy of NVivo: Opening on Macs</a:t>
            </a:r>
            <a:endParaRPr/>
          </a:p>
        </p:txBody>
      </p:sp>
      <p:pic>
        <p:nvPicPr>
          <p:cNvPr id="112" name="Google Shape;112;p12"/>
          <p:cNvPicPr preferRelativeResize="0"/>
          <p:nvPr/>
        </p:nvPicPr>
        <p:blipFill rotWithShape="1">
          <a:blip r:embed="rId3">
            <a:alphaModFix/>
          </a:blip>
          <a:srcRect/>
          <a:stretch/>
        </p:blipFill>
        <p:spPr>
          <a:xfrm>
            <a:off x="1761000" y="1230325"/>
            <a:ext cx="5526952" cy="3053750"/>
          </a:xfrm>
          <a:prstGeom prst="rect">
            <a:avLst/>
          </a:prstGeom>
          <a:noFill/>
          <a:ln>
            <a:noFill/>
          </a:ln>
        </p:spPr>
      </p:pic>
      <p:sp>
        <p:nvSpPr>
          <p:cNvPr id="113" name="Google Shape;113;p12"/>
          <p:cNvSpPr/>
          <p:nvPr/>
        </p:nvSpPr>
        <p:spPr>
          <a:xfrm>
            <a:off x="2138891" y="2426101"/>
            <a:ext cx="2561100" cy="662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2"/>
          <p:cNvSpPr/>
          <p:nvPr/>
        </p:nvSpPr>
        <p:spPr>
          <a:xfrm>
            <a:off x="4993209" y="2144620"/>
            <a:ext cx="2389800" cy="12252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2"/>
          <p:cNvSpPr/>
          <p:nvPr/>
        </p:nvSpPr>
        <p:spPr>
          <a:xfrm>
            <a:off x="4993200" y="1319777"/>
            <a:ext cx="2178000" cy="344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2"/>
          <p:cNvSpPr txBox="1"/>
          <p:nvPr/>
        </p:nvSpPr>
        <p:spPr>
          <a:xfrm>
            <a:off x="226725" y="2253050"/>
            <a:ext cx="1358700" cy="13194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Your version number (you should have version </a:t>
            </a:r>
            <a:r>
              <a:rPr lang="en" sz="1400" b="1" i="0" u="none" strike="noStrike" cap="none">
                <a:solidFill>
                  <a:srgbClr val="000000"/>
                </a:solidFill>
                <a:latin typeface="Cambria"/>
                <a:ea typeface="Cambria"/>
                <a:cs typeface="Cambria"/>
                <a:sym typeface="Cambria"/>
              </a:rPr>
              <a:t>11</a:t>
            </a:r>
            <a:r>
              <a:rPr lang="en" sz="1400" b="0" i="0" u="none" strike="noStrike" cap="none">
                <a:solidFill>
                  <a:srgbClr val="000000"/>
                </a:solidFill>
                <a:latin typeface="Cambria"/>
                <a:ea typeface="Cambria"/>
                <a:cs typeface="Cambria"/>
                <a:sym typeface="Cambria"/>
              </a:rPr>
              <a:t> or </a:t>
            </a:r>
            <a:r>
              <a:rPr lang="en" sz="1400" b="1" i="0" u="none" strike="noStrike" cap="none">
                <a:solidFill>
                  <a:srgbClr val="000000"/>
                </a:solidFill>
                <a:latin typeface="Cambria"/>
                <a:ea typeface="Cambria"/>
                <a:cs typeface="Cambria"/>
                <a:sym typeface="Cambria"/>
              </a:rPr>
              <a:t>12</a:t>
            </a:r>
            <a:r>
              <a:rPr lang="en" sz="1400" b="0" i="0" u="none" strike="noStrike" cap="none">
                <a:solidFill>
                  <a:srgbClr val="000000"/>
                </a:solidFill>
                <a:latin typeface="Cambria"/>
                <a:ea typeface="Cambria"/>
                <a:cs typeface="Cambria"/>
                <a:sym typeface="Cambria"/>
              </a:rPr>
              <a:t>)</a:t>
            </a:r>
            <a:endParaRPr sz="1400" b="0" i="0" u="none" strike="noStrike" cap="none">
              <a:solidFill>
                <a:srgbClr val="000000"/>
              </a:solidFill>
              <a:latin typeface="Cambria"/>
              <a:ea typeface="Cambria"/>
              <a:cs typeface="Cambria"/>
              <a:sym typeface="Cambria"/>
            </a:endParaRPr>
          </a:p>
        </p:txBody>
      </p:sp>
      <p:sp>
        <p:nvSpPr>
          <p:cNvPr id="117" name="Google Shape;117;p12"/>
          <p:cNvSpPr txBox="1"/>
          <p:nvPr/>
        </p:nvSpPr>
        <p:spPr>
          <a:xfrm>
            <a:off x="7383000" y="913725"/>
            <a:ext cx="1691100" cy="10035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Create a new </a:t>
            </a:r>
            <a:r>
              <a:rPr lang="en" sz="1400" b="1" i="0" u="none" strike="noStrike" cap="none">
                <a:solidFill>
                  <a:srgbClr val="000000"/>
                </a:solidFill>
                <a:latin typeface="Cambria"/>
                <a:ea typeface="Cambria"/>
                <a:cs typeface="Cambria"/>
                <a:sym typeface="Cambria"/>
              </a:rPr>
              <a:t>project</a:t>
            </a:r>
            <a:r>
              <a:rPr lang="en" sz="1400" b="0" i="0" u="none" strike="noStrike" cap="none">
                <a:solidFill>
                  <a:srgbClr val="000000"/>
                </a:solidFill>
                <a:latin typeface="Cambria"/>
                <a:ea typeface="Cambria"/>
                <a:cs typeface="Cambria"/>
                <a:sym typeface="Cambria"/>
              </a:rPr>
              <a:t> (stores all your documents, codes, etc) </a:t>
            </a:r>
            <a:endParaRPr sz="1400" b="0" i="0" u="none" strike="noStrike" cap="none">
              <a:solidFill>
                <a:srgbClr val="000000"/>
              </a:solidFill>
              <a:latin typeface="Cambria"/>
              <a:ea typeface="Cambria"/>
              <a:cs typeface="Cambria"/>
              <a:sym typeface="Cambria"/>
            </a:endParaRPr>
          </a:p>
        </p:txBody>
      </p:sp>
      <p:sp>
        <p:nvSpPr>
          <p:cNvPr id="118" name="Google Shape;118;p12"/>
          <p:cNvSpPr txBox="1"/>
          <p:nvPr/>
        </p:nvSpPr>
        <p:spPr>
          <a:xfrm>
            <a:off x="7463525" y="2255475"/>
            <a:ext cx="1206300" cy="8328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The recent projects you opened</a:t>
            </a:r>
            <a:endParaRPr sz="1400" b="0" i="0" u="none" strike="noStrike" cap="none">
              <a:solidFill>
                <a:srgbClr val="000000"/>
              </a:solidFill>
              <a:latin typeface="Cambria"/>
              <a:ea typeface="Cambria"/>
              <a:cs typeface="Cambria"/>
              <a:sym typeface="Cambria"/>
            </a:endParaRPr>
          </a:p>
        </p:txBody>
      </p:sp>
      <p:sp>
        <p:nvSpPr>
          <p:cNvPr id="119" name="Google Shape;119;p12"/>
          <p:cNvSpPr txBox="1"/>
          <p:nvPr/>
        </p:nvSpPr>
        <p:spPr>
          <a:xfrm>
            <a:off x="7463525" y="3426525"/>
            <a:ext cx="1432800" cy="832800"/>
          </a:xfrm>
          <a:prstGeom prst="rect">
            <a:avLst/>
          </a:prstGeom>
          <a:solidFill>
            <a:srgbClr val="F6B26B"/>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mbria"/>
                <a:ea typeface="Cambria"/>
                <a:cs typeface="Cambria"/>
                <a:sym typeface="Cambria"/>
              </a:rPr>
              <a:t>Open another project that is not recent</a:t>
            </a:r>
            <a:endParaRPr sz="1400" b="0" i="0" u="none" strike="noStrike" cap="none">
              <a:solidFill>
                <a:srgbClr val="000000"/>
              </a:solidFill>
              <a:latin typeface="Cambria"/>
              <a:ea typeface="Cambria"/>
              <a:cs typeface="Cambria"/>
              <a:sym typeface="Cambria"/>
            </a:endParaRPr>
          </a:p>
        </p:txBody>
      </p:sp>
      <p:sp>
        <p:nvSpPr>
          <p:cNvPr id="120" name="Google Shape;120;p12"/>
          <p:cNvSpPr/>
          <p:nvPr/>
        </p:nvSpPr>
        <p:spPr>
          <a:xfrm>
            <a:off x="4993199" y="4017975"/>
            <a:ext cx="1206300" cy="266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1" name="Google Shape;121;p12"/>
          <p:cNvCxnSpPr>
            <a:endCxn id="113" idx="1"/>
          </p:cNvCxnSpPr>
          <p:nvPr/>
        </p:nvCxnSpPr>
        <p:spPr>
          <a:xfrm rot="10800000" flipH="1">
            <a:off x="1548491" y="2757151"/>
            <a:ext cx="590400" cy="158400"/>
          </a:xfrm>
          <a:prstGeom prst="straightConnector1">
            <a:avLst/>
          </a:prstGeom>
          <a:noFill/>
          <a:ln w="9525" cap="flat" cmpd="sng">
            <a:solidFill>
              <a:srgbClr val="FF0000"/>
            </a:solidFill>
            <a:prstDash val="solid"/>
            <a:round/>
            <a:headEnd type="none" w="sm" len="sm"/>
            <a:tailEnd type="triangle" w="med" len="med"/>
          </a:ln>
        </p:spPr>
      </p:cxnSp>
      <p:cxnSp>
        <p:nvCxnSpPr>
          <p:cNvPr id="122" name="Google Shape;122;p12"/>
          <p:cNvCxnSpPr>
            <a:endCxn id="115" idx="3"/>
          </p:cNvCxnSpPr>
          <p:nvPr/>
        </p:nvCxnSpPr>
        <p:spPr>
          <a:xfrm flipH="1">
            <a:off x="7171200" y="1407227"/>
            <a:ext cx="211800" cy="84600"/>
          </a:xfrm>
          <a:prstGeom prst="straightConnector1">
            <a:avLst/>
          </a:prstGeom>
          <a:noFill/>
          <a:ln w="9525" cap="flat" cmpd="sng">
            <a:solidFill>
              <a:srgbClr val="FF0000"/>
            </a:solidFill>
            <a:prstDash val="solid"/>
            <a:round/>
            <a:headEnd type="none" w="sm" len="sm"/>
            <a:tailEnd type="triangle" w="med" len="med"/>
          </a:ln>
        </p:spPr>
      </p:cxnSp>
      <p:cxnSp>
        <p:nvCxnSpPr>
          <p:cNvPr id="123" name="Google Shape;123;p12"/>
          <p:cNvCxnSpPr>
            <a:endCxn id="120" idx="3"/>
          </p:cNvCxnSpPr>
          <p:nvPr/>
        </p:nvCxnSpPr>
        <p:spPr>
          <a:xfrm flipH="1">
            <a:off x="6199499" y="3856725"/>
            <a:ext cx="1250400" cy="294300"/>
          </a:xfrm>
          <a:prstGeom prst="straightConnector1">
            <a:avLst/>
          </a:prstGeom>
          <a:noFill/>
          <a:ln w="9525" cap="flat" cmpd="sng">
            <a:solidFill>
              <a:srgbClr val="FF0000"/>
            </a:solidFill>
            <a:prstDash val="solid"/>
            <a:round/>
            <a:headEnd type="none" w="sm" len="sm"/>
            <a:tailEnd type="triangle" w="med" len="med"/>
          </a:ln>
        </p:spPr>
      </p:cxnSp>
      <p:cxnSp>
        <p:nvCxnSpPr>
          <p:cNvPr id="124" name="Google Shape;124;p12"/>
          <p:cNvCxnSpPr>
            <a:endCxn id="114" idx="3"/>
          </p:cNvCxnSpPr>
          <p:nvPr/>
        </p:nvCxnSpPr>
        <p:spPr>
          <a:xfrm flipH="1">
            <a:off x="7383009" y="2681020"/>
            <a:ext cx="80400" cy="762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theme/theme1.xml><?xml version="1.0" encoding="utf-8"?>
<a:theme xmlns:a="http://schemas.openxmlformats.org/drawingml/2006/main"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2090</Words>
  <Application>Microsoft Macintosh PowerPoint</Application>
  <PresentationFormat>On-screen Show (16:9)</PresentationFormat>
  <Paragraphs>228</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Arial</vt:lpstr>
      <vt:lpstr>Cambria</vt:lpstr>
      <vt:lpstr>Proxima Nova</vt:lpstr>
      <vt:lpstr>Alfa Slab One</vt:lpstr>
      <vt:lpstr>DTI Slides</vt:lpstr>
      <vt:lpstr>Introduction to NVivo:  Qualitative Coding for Text Analysis</vt:lpstr>
      <vt:lpstr>Workshop Agenda</vt:lpstr>
      <vt:lpstr>Workshop Objectives</vt:lpstr>
      <vt:lpstr>Qualitative Coding</vt:lpstr>
      <vt:lpstr>Coding in practice</vt:lpstr>
      <vt:lpstr>NVivo for Annotating &amp; Coding Research</vt:lpstr>
      <vt:lpstr>NVivo Vocabulary</vt:lpstr>
      <vt:lpstr>NVivo is NOT cross-platform friendly</vt:lpstr>
      <vt:lpstr>Anatomy of NVivo: Opening on Macs</vt:lpstr>
      <vt:lpstr>Anatomy of NVivo: Opening on Windows</vt:lpstr>
      <vt:lpstr>Anatomy of NVivo: Projects on Macs</vt:lpstr>
      <vt:lpstr>Anatomy of NVivo: Projects on Windows</vt:lpstr>
      <vt:lpstr>Data</vt:lpstr>
      <vt:lpstr>Important Reminders</vt:lpstr>
      <vt:lpstr>Codes and Nodes</vt:lpstr>
      <vt:lpstr>Creating Nodes </vt:lpstr>
      <vt:lpstr>Creating Nodes (Macs)</vt:lpstr>
      <vt:lpstr>Coding Files/Documents (Windows)</vt:lpstr>
      <vt:lpstr>Coding Files/Documents (Macs)</vt:lpstr>
      <vt:lpstr>View Your Codes (Windows)</vt:lpstr>
      <vt:lpstr>View Your Codes (Macs)</vt:lpstr>
      <vt:lpstr>Annotating Files (Windows)</vt:lpstr>
      <vt:lpstr>Annotating Files (Macs)</vt:lpstr>
      <vt:lpstr>Memos (Windows)</vt:lpstr>
      <vt:lpstr>Memo Links (Windows)</vt:lpstr>
      <vt:lpstr>Memos and Memo Links (Macs)</vt:lpstr>
      <vt:lpstr>Cases (Windows)</vt:lpstr>
      <vt:lpstr>Cases (Macs)</vt:lpstr>
      <vt:lpstr>Let’s Take a Quick Break!</vt:lpstr>
      <vt:lpstr>Querying</vt:lpstr>
      <vt:lpstr>Word Frequency Example (Windows)</vt:lpstr>
      <vt:lpstr>Word Frequency Example (Mac)</vt:lpstr>
      <vt:lpstr>Exploring Codes (Windows)</vt:lpstr>
      <vt:lpstr>Exploring Codes (Macs)</vt:lpstr>
      <vt:lpstr>Qualitative Coding is about Interpretation and Arguments  The nodes you create are themselves arguments; you are choosing what information you value and want to extract from the transcripts</vt:lpstr>
      <vt:lpstr>Demonstration of Tool</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NVivo:  Qualitative Coding for Text Analysis</dc:title>
  <cp:lastModifiedBy>Yana Mommadova</cp:lastModifiedBy>
  <cp:revision>2</cp:revision>
  <dcterms:modified xsi:type="dcterms:W3CDTF">2021-11-22T21:38:39Z</dcterms:modified>
</cp:coreProperties>
</file>